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6"/>
  </p:notesMasterIdLst>
  <p:sldIdLst>
    <p:sldId id="256" r:id="rId2"/>
    <p:sldId id="257" r:id="rId3"/>
    <p:sldId id="291" r:id="rId4"/>
    <p:sldId id="284" r:id="rId5"/>
    <p:sldId id="260" r:id="rId6"/>
    <p:sldId id="263" r:id="rId7"/>
    <p:sldId id="262" r:id="rId8"/>
    <p:sldId id="277" r:id="rId9"/>
    <p:sldId id="261" r:id="rId10"/>
    <p:sldId id="278" r:id="rId11"/>
    <p:sldId id="274" r:id="rId12"/>
    <p:sldId id="289" r:id="rId13"/>
    <p:sldId id="287" r:id="rId14"/>
    <p:sldId id="288" r:id="rId15"/>
    <p:sldId id="280" r:id="rId16"/>
    <p:sldId id="281" r:id="rId17"/>
    <p:sldId id="279" r:id="rId18"/>
    <p:sldId id="286" r:id="rId19"/>
    <p:sldId id="270" r:id="rId20"/>
    <p:sldId id="267" r:id="rId21"/>
    <p:sldId id="296" r:id="rId22"/>
    <p:sldId id="283" r:id="rId23"/>
    <p:sldId id="269" r:id="rId24"/>
    <p:sldId id="273"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28"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842" y="136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B816C76-7304-4DA4-A2A9-2ECB8F1C7219}" type="datetimeFigureOut">
              <a:rPr lang="en-US" smtClean="0"/>
              <a:pPr/>
              <a:t>5/23/2016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5BE21DA-F72E-4AE5-A18D-D1F0C866A4CD}" type="slidenum">
              <a:rPr lang="en-US" smtClean="0"/>
              <a:pPr/>
              <a:t>‹#›</a:t>
            </a:fld>
            <a:endParaRPr lang="en-US" dirty="0"/>
          </a:p>
        </p:txBody>
      </p:sp>
    </p:spTree>
    <p:extLst>
      <p:ext uri="{BB962C8B-B14F-4D97-AF65-F5344CB8AC3E}">
        <p14:creationId xmlns:p14="http://schemas.microsoft.com/office/powerpoint/2010/main" xmlns="" val="3620788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nccl.org/"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dl.dropboxusercontent.com/u/40863/Catechetical%20Leader/Pages%20from%202016-0121-CL-2016-January-WEB.pdf"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2.vatican.va/content/dam/francesco/pdf/apost_exhortations/documents/papa-francesco_esortazione-ap_20160319_amoris-laetitia_en.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a:p>
            <a:pPr>
              <a:buNone/>
            </a:pPr>
            <a:endParaRPr lang="en-US" dirty="0"/>
          </a:p>
          <a:p>
            <a:endParaRPr lang="en-US" dirty="0"/>
          </a:p>
        </p:txBody>
      </p:sp>
      <p:sp>
        <p:nvSpPr>
          <p:cNvPr id="4" name="Slide Number Placeholder 3"/>
          <p:cNvSpPr>
            <a:spLocks noGrp="1"/>
          </p:cNvSpPr>
          <p:nvPr>
            <p:ph type="sldNum" sz="quarter" idx="10"/>
          </p:nvPr>
        </p:nvSpPr>
        <p:spPr/>
        <p:txBody>
          <a:bodyPr/>
          <a:lstStyle/>
          <a:p>
            <a:fld id="{35BE21DA-F72E-4AE5-A18D-D1F0C866A4CD}" type="slidenum">
              <a:rPr lang="en-US" smtClean="0"/>
              <a:pPr/>
              <a:t>1</a:t>
            </a:fld>
            <a:endParaRPr lang="en-US" dirty="0"/>
          </a:p>
        </p:txBody>
      </p:sp>
    </p:spTree>
    <p:extLst>
      <p:ext uri="{BB962C8B-B14F-4D97-AF65-F5344CB8AC3E}">
        <p14:creationId xmlns:p14="http://schemas.microsoft.com/office/powerpoint/2010/main" xmlns="" val="885163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23410"/>
          </a:xfrm>
        </p:spPr>
        <p:txBody>
          <a:bodyPr/>
          <a:lstStyle/>
          <a:p>
            <a:r>
              <a:rPr lang="en-US" sz="1200" b="0" i="0" u="sng" strike="noStrike" kern="1200" baseline="0" dirty="0" smtClean="0">
                <a:solidFill>
                  <a:schemeClr val="tx1"/>
                </a:solidFill>
                <a:latin typeface="+mn-lt"/>
                <a:ea typeface="+mn-ea"/>
                <a:cs typeface="+mn-cs"/>
              </a:rPr>
              <a:t>11:14am  The first task of adult faith is that:</a:t>
            </a:r>
            <a:r>
              <a:rPr lang="en-US" u="sng" dirty="0" smtClean="0"/>
              <a:t>  </a:t>
            </a:r>
            <a:r>
              <a:rPr lang="en-US" sz="1200" b="1" i="0" u="none" strike="noStrike" kern="1200" baseline="0" dirty="0" smtClean="0">
                <a:solidFill>
                  <a:schemeClr val="tx1"/>
                </a:solidFill>
                <a:latin typeface="+mn-lt"/>
                <a:ea typeface="+mn-ea"/>
                <a:cs typeface="+mn-cs"/>
              </a:rPr>
              <a:t>The person of Jesus becomes a reality in our lives,</a:t>
            </a:r>
            <a:r>
              <a:rPr lang="en-US" sz="1200" b="1" i="0" u="none" strike="noStrike" kern="1200" dirty="0" smtClean="0">
                <a:solidFill>
                  <a:schemeClr val="tx1"/>
                </a:solidFill>
                <a:latin typeface="+mn-lt"/>
                <a:ea typeface="+mn-ea"/>
                <a:cs typeface="+mn-cs"/>
              </a:rPr>
              <a:t> </a:t>
            </a:r>
            <a:r>
              <a:rPr lang="en-US" b="1" dirty="0" smtClean="0"/>
              <a:t>n</a:t>
            </a:r>
            <a:r>
              <a:rPr lang="en-US" sz="1200" b="1" i="0" u="none" strike="noStrike" kern="1200" baseline="0" dirty="0" smtClean="0">
                <a:solidFill>
                  <a:schemeClr val="tx1"/>
                </a:solidFill>
                <a:latin typeface="+mn-lt"/>
                <a:ea typeface="+mn-ea"/>
                <a:cs typeface="+mn-cs"/>
              </a:rPr>
              <a:t>ot a concept of faith, but a real person-in-relationship with us.</a:t>
            </a:r>
          </a:p>
          <a:p>
            <a:endParaRPr lang="en-US" dirty="0" smtClean="0"/>
          </a:p>
          <a:p>
            <a:r>
              <a:rPr lang="en-US" dirty="0" smtClean="0"/>
              <a:t>“The Christian faith is, above all, </a:t>
            </a:r>
            <a:r>
              <a:rPr lang="en-US" b="1" dirty="0" smtClean="0"/>
              <a:t>conversion</a:t>
            </a:r>
            <a:r>
              <a:rPr lang="en-US" dirty="0" smtClean="0"/>
              <a:t> to Jesus Christ. . . . Faith is a </a:t>
            </a:r>
            <a:r>
              <a:rPr lang="en-US" b="1" dirty="0" smtClean="0"/>
              <a:t>personal encounter </a:t>
            </a:r>
            <a:r>
              <a:rPr lang="en-US" dirty="0" smtClean="0"/>
              <a:t>with Jesus Christ, making of oneself a disciple of him.  This demands a permanent commitment to think like him, judge like him, and to live as he lived</a:t>
            </a:r>
            <a:r>
              <a:rPr lang="en-US" dirty="0"/>
              <a:t>.” GDC. #53</a:t>
            </a:r>
          </a:p>
          <a:p>
            <a:pPr>
              <a:buNone/>
            </a:pPr>
            <a:endParaRPr lang="en-US" dirty="0" smtClean="0"/>
          </a:p>
          <a:p>
            <a:pPr>
              <a:buNone/>
            </a:pPr>
            <a:endParaRPr lang="en-US" dirty="0" smtClean="0"/>
          </a:p>
          <a:p>
            <a:pPr>
              <a:buNone/>
            </a:pPr>
            <a:endParaRPr lang="en-US" dirty="0"/>
          </a:p>
          <a:p>
            <a:r>
              <a:rPr lang="en-US" b="1" dirty="0"/>
              <a:t>What does this quote from Co-Workers in the Vineyard of the Lord say to you  about encountering Christ and our role in it?</a:t>
            </a:r>
            <a:endParaRPr lang="en-US" dirty="0"/>
          </a:p>
          <a:p>
            <a:pPr>
              <a:buNone/>
            </a:pPr>
            <a:r>
              <a:rPr lang="en-US" dirty="0" smtClean="0"/>
              <a:t> “Spiritual formation cannot produce [this encounter], but spiritual formation can teach and help those who seek it, prepare them to receive it, and, when it is given, develop its fruits in their lives and ministry.”  Co-Workers in the Vineyard of the Lord, p.38</a:t>
            </a:r>
          </a:p>
          <a:p>
            <a:pPr>
              <a:buNone/>
            </a:pPr>
            <a:endParaRPr lang="en-US" dirty="0"/>
          </a:p>
          <a:p>
            <a:pPr>
              <a:buNone/>
            </a:pPr>
            <a:r>
              <a:rPr lang="en-US" dirty="0" smtClean="0"/>
              <a:t>How do we prepare people to receive this encounter?</a:t>
            </a:r>
          </a:p>
          <a:p>
            <a:endParaRPr lang="en-US" dirty="0" smtClean="0"/>
          </a:p>
          <a:p>
            <a:endParaRPr lang="en-US" dirty="0" smtClean="0"/>
          </a:p>
          <a:p>
            <a:endParaRPr lang="en-US" dirty="0"/>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5BE21DA-F72E-4AE5-A18D-D1F0C866A4CD}" type="slidenum">
              <a:rPr lang="en-US" smtClean="0"/>
              <a:pPr/>
              <a:t>10</a:t>
            </a:fld>
            <a:endParaRPr lang="en-US" dirty="0"/>
          </a:p>
        </p:txBody>
      </p:sp>
    </p:spTree>
    <p:extLst>
      <p:ext uri="{BB962C8B-B14F-4D97-AF65-F5344CB8AC3E}">
        <p14:creationId xmlns:p14="http://schemas.microsoft.com/office/powerpoint/2010/main" xmlns="" val="2758584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652010"/>
          </a:xfrm>
        </p:spPr>
        <p:txBody>
          <a:bodyPr/>
          <a:lstStyle/>
          <a:p>
            <a:r>
              <a:rPr lang="en-US" sz="1100" dirty="0" smtClean="0"/>
              <a:t>11:17 am</a:t>
            </a:r>
          </a:p>
          <a:p>
            <a:endParaRPr lang="en-US" sz="1100" dirty="0" smtClean="0"/>
          </a:p>
          <a:p>
            <a:endParaRPr lang="en-US" sz="1100" dirty="0" smtClean="0"/>
          </a:p>
          <a:p>
            <a:r>
              <a:rPr lang="en-US" sz="1100" dirty="0" smtClean="0"/>
              <a:t>Pope Francis tells us that “this </a:t>
            </a:r>
            <a:r>
              <a:rPr lang="en-US" sz="1100" dirty="0"/>
              <a:t>first proclamation is called </a:t>
            </a:r>
            <a:r>
              <a:rPr lang="en-US" sz="1100" b="1" dirty="0"/>
              <a:t>“firs</a:t>
            </a:r>
            <a:r>
              <a:rPr lang="en-US" sz="1100" dirty="0"/>
              <a:t>t” not because it exists at the beginning and can then be forgotten or replaced by other more important things. It is first in a qualitative sense because it is the </a:t>
            </a:r>
            <a:r>
              <a:rPr lang="en-US" sz="1100" b="1" i="1" dirty="0"/>
              <a:t>principal</a:t>
            </a:r>
            <a:r>
              <a:rPr lang="en-US" sz="1100" b="1" dirty="0"/>
              <a:t> proclamation</a:t>
            </a:r>
            <a:r>
              <a:rPr lang="en-US" sz="1100" dirty="0"/>
              <a:t>, </a:t>
            </a:r>
            <a:r>
              <a:rPr lang="en-US" sz="1100" b="1" dirty="0"/>
              <a:t>the one which we must hear again and again in different ways, the one which we must announce one way or another throughout the process of catechesis, at every level and moment. </a:t>
            </a:r>
            <a:r>
              <a:rPr lang="en-US" sz="1100" b="1" dirty="0" smtClean="0"/>
              <a:t> </a:t>
            </a:r>
            <a:r>
              <a:rPr lang="en-US" sz="1100" dirty="0" smtClean="0"/>
              <a:t>Joy of the Gospel (164)”</a:t>
            </a:r>
          </a:p>
          <a:p>
            <a:endParaRPr lang="en-US" sz="1100" dirty="0"/>
          </a:p>
          <a:p>
            <a:r>
              <a:rPr lang="en-US" sz="1100" dirty="0" smtClean="0"/>
              <a:t>We need to share the Good News!</a:t>
            </a:r>
          </a:p>
          <a:p>
            <a:endParaRPr lang="en-US" sz="1100" dirty="0" smtClean="0"/>
          </a:p>
          <a:p>
            <a:endParaRPr lang="en-US" sz="1100" dirty="0"/>
          </a:p>
          <a:p>
            <a:endParaRPr lang="en-US" sz="1100" b="1" dirty="0"/>
          </a:p>
          <a:p>
            <a:endParaRPr lang="en-US" sz="1100" dirty="0"/>
          </a:p>
          <a:p>
            <a:endParaRPr lang="en-US" sz="1100" b="1" dirty="0" smtClean="0"/>
          </a:p>
          <a:p>
            <a:endParaRPr lang="en-US" sz="1100" dirty="0" smtClean="0"/>
          </a:p>
          <a:p>
            <a:endParaRPr lang="en-US" dirty="0"/>
          </a:p>
        </p:txBody>
      </p:sp>
      <p:sp>
        <p:nvSpPr>
          <p:cNvPr id="4" name="Slide Number Placeholder 3"/>
          <p:cNvSpPr>
            <a:spLocks noGrp="1"/>
          </p:cNvSpPr>
          <p:nvPr>
            <p:ph type="sldNum" sz="quarter" idx="10"/>
          </p:nvPr>
        </p:nvSpPr>
        <p:spPr/>
        <p:txBody>
          <a:bodyPr/>
          <a:lstStyle/>
          <a:p>
            <a:fld id="{35BE21DA-F72E-4AE5-A18D-D1F0C866A4CD}" type="slidenum">
              <a:rPr lang="en-US" smtClean="0"/>
              <a:pPr/>
              <a:t>11</a:t>
            </a:fld>
            <a:endParaRPr lang="en-US" dirty="0"/>
          </a:p>
        </p:txBody>
      </p:sp>
    </p:spTree>
    <p:extLst>
      <p:ext uri="{BB962C8B-B14F-4D97-AF65-F5344CB8AC3E}">
        <p14:creationId xmlns:p14="http://schemas.microsoft.com/office/powerpoint/2010/main" xmlns="" val="2522442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652010"/>
          </a:xfrm>
        </p:spPr>
        <p:txBody>
          <a:bodyPr/>
          <a:lstStyle/>
          <a:p>
            <a:r>
              <a:rPr lang="en-US" b="1" dirty="0" smtClean="0"/>
              <a:t>11:18 am  Joe </a:t>
            </a:r>
            <a:r>
              <a:rPr lang="en-US" b="1" dirty="0"/>
              <a:t>Paprocki in Catechist Journal wrote recently:</a:t>
            </a:r>
          </a:p>
          <a:p>
            <a:r>
              <a:rPr lang="en-US" dirty="0" smtClean="0"/>
              <a:t>“In </a:t>
            </a:r>
            <a:r>
              <a:rPr lang="en-US" dirty="0"/>
              <a:t>adult faith formation, all too often, we set out to provide a comprehensive curriculum of the Catholic faith before we have helped folks recognize what </a:t>
            </a:r>
            <a:r>
              <a:rPr lang="en-US" dirty="0" smtClean="0"/>
              <a:t>exactly is the good news.”</a:t>
            </a:r>
          </a:p>
          <a:p>
            <a:endParaRPr lang="en-US" dirty="0"/>
          </a:p>
          <a:p>
            <a:r>
              <a:rPr lang="en-US" b="1" dirty="0" smtClean="0"/>
              <a:t>We need to share the Good News in everyday language.</a:t>
            </a:r>
          </a:p>
          <a:p>
            <a:endParaRPr lang="en-US" dirty="0" smtClean="0"/>
          </a:p>
          <a:p>
            <a:r>
              <a:rPr lang="en-US" dirty="0" smtClean="0"/>
              <a:t>Refer </a:t>
            </a:r>
            <a:r>
              <a:rPr lang="en-US" dirty="0"/>
              <a:t>to slide to see </a:t>
            </a:r>
            <a:r>
              <a:rPr lang="en-US" b="1" dirty="0"/>
              <a:t>how </a:t>
            </a:r>
            <a:r>
              <a:rPr lang="en-US" b="1" dirty="0" smtClean="0"/>
              <a:t>Nick Wagner  </a:t>
            </a:r>
            <a:r>
              <a:rPr lang="en-US" dirty="0"/>
              <a:t>synthesized the essence of the Good </a:t>
            </a:r>
            <a:r>
              <a:rPr lang="en-US" dirty="0" smtClean="0"/>
              <a:t>News </a:t>
            </a:r>
            <a:endParaRPr lang="en-US" dirty="0"/>
          </a:p>
          <a:p>
            <a:r>
              <a:rPr lang="en-US" dirty="0" smtClean="0"/>
              <a:t>in </a:t>
            </a:r>
            <a:r>
              <a:rPr lang="en-US" i="1" dirty="0"/>
              <a:t>Catechetical Leader Magazine</a:t>
            </a:r>
            <a:r>
              <a:rPr lang="en-US" dirty="0"/>
              <a:t> (</a:t>
            </a:r>
            <a:r>
              <a:rPr lang="en-US" dirty="0">
                <a:hlinkClick r:id="rId3"/>
              </a:rPr>
              <a:t>NCCL</a:t>
            </a:r>
            <a:r>
              <a:rPr lang="en-US" dirty="0"/>
              <a:t>) </a:t>
            </a:r>
            <a:r>
              <a:rPr lang="en-US" dirty="0" smtClean="0"/>
              <a:t>“</a:t>
            </a:r>
            <a:r>
              <a:rPr lang="en-US" dirty="0">
                <a:hlinkClick r:id="rId4"/>
              </a:rPr>
              <a:t>Six Amazing Things Every RCIA Inquirer Has to Learn</a:t>
            </a:r>
            <a:r>
              <a:rPr lang="en-US" dirty="0"/>
              <a:t>.” </a:t>
            </a:r>
            <a:r>
              <a:rPr lang="en-US" b="1" dirty="0"/>
              <a:t>T</a:t>
            </a:r>
            <a:r>
              <a:rPr lang="en-US" b="1" dirty="0" smtClean="0"/>
              <a:t>hese </a:t>
            </a:r>
            <a:r>
              <a:rPr lang="en-US" b="1" dirty="0"/>
              <a:t>are six amazing things every Catholic needs to </a:t>
            </a:r>
            <a:r>
              <a:rPr lang="en-US" b="1" dirty="0" smtClean="0"/>
              <a:t>know so they will be able to articulate what exactly is the </a:t>
            </a:r>
            <a:r>
              <a:rPr lang="en-US" b="1" dirty="0"/>
              <a:t>Good News of Jesus </a:t>
            </a:r>
            <a:endParaRPr lang="en-US" b="1" dirty="0" smtClean="0"/>
          </a:p>
          <a:p>
            <a:endParaRPr lang="en-US" dirty="0"/>
          </a:p>
          <a:p>
            <a:r>
              <a:rPr lang="en-US" b="1" dirty="0" smtClean="0"/>
              <a:t>These core principles of the Good News is at the heart of </a:t>
            </a:r>
            <a:r>
              <a:rPr lang="en-US" b="1" dirty="0"/>
              <a:t>everything we teach. </a:t>
            </a:r>
            <a:endParaRPr lang="en-US" b="1" dirty="0" smtClean="0"/>
          </a:p>
          <a:p>
            <a:pPr>
              <a:buNone/>
            </a:pPr>
            <a:endParaRPr lang="en-US" dirty="0" smtClean="0"/>
          </a:p>
          <a:p>
            <a:pPr>
              <a:buNone/>
            </a:pPr>
            <a:r>
              <a:rPr lang="en-US" b="1" dirty="0" smtClean="0"/>
              <a:t>Leisa </a:t>
            </a:r>
            <a:r>
              <a:rPr lang="en-US" b="1" dirty="0"/>
              <a:t>Anslinger </a:t>
            </a:r>
            <a:r>
              <a:rPr lang="en-US" dirty="0" smtClean="0"/>
              <a:t>says:</a:t>
            </a:r>
            <a:endParaRPr lang="en-US" dirty="0"/>
          </a:p>
          <a:p>
            <a:pPr>
              <a:buNone/>
            </a:pPr>
            <a:r>
              <a:rPr lang="en-US" dirty="0" smtClean="0"/>
              <a:t>“</a:t>
            </a:r>
            <a:r>
              <a:rPr lang="en-US" b="1" dirty="0"/>
              <a:t>We  need to move from the head to the heart.</a:t>
            </a:r>
            <a:r>
              <a:rPr lang="en-US" dirty="0"/>
              <a:t>  </a:t>
            </a:r>
            <a:endParaRPr lang="en-US" dirty="0" smtClean="0"/>
          </a:p>
          <a:p>
            <a:pPr>
              <a:buNone/>
            </a:pPr>
            <a:r>
              <a:rPr lang="en-US" b="1" dirty="0" smtClean="0"/>
              <a:t>While  </a:t>
            </a:r>
            <a:r>
              <a:rPr lang="en-US" b="1" dirty="0"/>
              <a:t>teaching people about our faith is important, leading people to an encounter with Jesus and growing in relationship with him is crucial.  </a:t>
            </a:r>
            <a:endParaRPr lang="en-US" b="1" dirty="0" smtClean="0"/>
          </a:p>
          <a:p>
            <a:pPr>
              <a:buNone/>
            </a:pPr>
            <a:r>
              <a:rPr lang="en-US" b="1" dirty="0" smtClean="0"/>
              <a:t>We </a:t>
            </a:r>
            <a:r>
              <a:rPr lang="en-US" b="1" dirty="0"/>
              <a:t>have not been trained to do this</a:t>
            </a:r>
            <a:r>
              <a:rPr lang="en-US" dirty="0"/>
              <a:t>.  It is something we need to learn to do together.  Without this, we will not be able to send people forth as missionary disciples</a:t>
            </a:r>
            <a:r>
              <a:rPr lang="en-US" dirty="0" smtClean="0"/>
              <a:t>.</a:t>
            </a:r>
          </a:p>
          <a:p>
            <a:endParaRPr lang="en-US" dirty="0" smtClean="0"/>
          </a:p>
          <a:p>
            <a:r>
              <a:rPr lang="en-US" dirty="0" smtClean="0"/>
              <a:t>CL </a:t>
            </a:r>
            <a:r>
              <a:rPr lang="en-US" dirty="0"/>
              <a:t>magazine April 2016, Volume 27, Number 2, “Heart, Hands, and Head: Mentoring Adults in Faith”,  by Leisa Anslinger </a:t>
            </a:r>
          </a:p>
          <a:p>
            <a:pPr>
              <a:buNone/>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5BE21DA-F72E-4AE5-A18D-D1F0C866A4CD}" type="slidenum">
              <a:rPr lang="en-US" smtClean="0"/>
              <a:pPr/>
              <a:t>12</a:t>
            </a:fld>
            <a:endParaRPr lang="en-US" dirty="0"/>
          </a:p>
        </p:txBody>
      </p:sp>
    </p:spTree>
    <p:extLst>
      <p:ext uri="{BB962C8B-B14F-4D97-AF65-F5344CB8AC3E}">
        <p14:creationId xmlns:p14="http://schemas.microsoft.com/office/powerpoint/2010/main" xmlns="" val="3192274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347210"/>
          </a:xfrm>
        </p:spPr>
        <p:txBody>
          <a:bodyPr/>
          <a:lstStyle/>
          <a:p>
            <a:r>
              <a:rPr lang="en-US" dirty="0" smtClean="0"/>
              <a:t>11:20am</a:t>
            </a:r>
          </a:p>
          <a:p>
            <a:r>
              <a:rPr lang="en-US" dirty="0" smtClean="0"/>
              <a:t>There is a continuity between first proclamation and catechesis.  </a:t>
            </a:r>
          </a:p>
          <a:p>
            <a:r>
              <a:rPr lang="en-US" dirty="0" smtClean="0">
                <a:latin typeface="Arial Rounded MT Bold" pitchFamily="34" charset="0"/>
              </a:rPr>
              <a:t>Catechesis must also be concerned with </a:t>
            </a:r>
            <a:r>
              <a:rPr lang="en-US" dirty="0" smtClean="0">
                <a:solidFill>
                  <a:srgbClr val="FF0000"/>
                </a:solidFill>
                <a:latin typeface="Arial Rounded MT Bold" pitchFamily="34" charset="0"/>
              </a:rPr>
              <a:t>arousing initial faith</a:t>
            </a:r>
            <a:r>
              <a:rPr lang="en-US" dirty="0" smtClean="0">
                <a:latin typeface="Arial Rounded MT Bold" pitchFamily="34" charset="0"/>
              </a:rPr>
              <a:t> and </a:t>
            </a:r>
            <a:r>
              <a:rPr lang="en-US" dirty="0" smtClean="0">
                <a:solidFill>
                  <a:srgbClr val="FF0000"/>
                </a:solidFill>
                <a:latin typeface="Arial Rounded MT Bold" pitchFamily="34" charset="0"/>
              </a:rPr>
              <a:t>sustaining the gradual conversion </a:t>
            </a:r>
            <a:r>
              <a:rPr lang="en-US" dirty="0" smtClean="0">
                <a:latin typeface="Arial Rounded MT Bold" pitchFamily="34" charset="0"/>
              </a:rPr>
              <a:t>to Jesus Christ.</a:t>
            </a:r>
            <a:endParaRPr lang="en-US" dirty="0" smtClean="0"/>
          </a:p>
          <a:p>
            <a:endParaRPr lang="en-US" dirty="0"/>
          </a:p>
          <a:p>
            <a:r>
              <a:rPr lang="en-US" dirty="0" smtClean="0"/>
              <a:t>Conversion is the change that comes in our lives through the power of the Holy Spirit.”  </a:t>
            </a:r>
          </a:p>
          <a:p>
            <a:endParaRPr lang="en-US" dirty="0" smtClean="0"/>
          </a:p>
          <a:p>
            <a:pPr>
              <a:buFont typeface="Arial" pitchFamily="34" charset="0"/>
              <a:buChar char="•"/>
            </a:pPr>
            <a:r>
              <a:rPr lang="en-US" dirty="0" smtClean="0"/>
              <a:t>To make Jesus Christ the main dialogue partner of my life. </a:t>
            </a:r>
          </a:p>
          <a:p>
            <a:pPr>
              <a:buFont typeface="Arial" pitchFamily="34" charset="0"/>
              <a:buChar char="•"/>
            </a:pPr>
            <a:r>
              <a:rPr lang="en-US" dirty="0" smtClean="0"/>
              <a:t>To live my life in ongoing exchange with Jesus</a:t>
            </a:r>
          </a:p>
          <a:p>
            <a:pPr>
              <a:buFont typeface="Arial" pitchFamily="34" charset="0"/>
              <a:buChar char="•"/>
            </a:pPr>
            <a:r>
              <a:rPr lang="en-US" dirty="0" smtClean="0"/>
              <a:t>To allow Christ to touch me at the developmental points in my life</a:t>
            </a:r>
          </a:p>
          <a:p>
            <a:pPr>
              <a:buFont typeface="Arial" pitchFamily="34" charset="0"/>
              <a:buChar char="•"/>
            </a:pPr>
            <a:r>
              <a:rPr lang="en-US" dirty="0" smtClean="0"/>
              <a:t>To allow Christ to lead me through death (letting go) and resurrection (unexpected gift)</a:t>
            </a:r>
          </a:p>
          <a:p>
            <a:endParaRPr lang="en-US" dirty="0" smtClean="0"/>
          </a:p>
          <a:p>
            <a:r>
              <a:rPr lang="en-US" dirty="0" smtClean="0"/>
              <a:t>Refer </a:t>
            </a:r>
            <a:r>
              <a:rPr lang="en-US" dirty="0"/>
              <a:t>to slide.    </a:t>
            </a:r>
            <a:r>
              <a:rPr lang="en-US" dirty="0" smtClean="0"/>
              <a:t>It is important to look for changes in the lives of people, to look for signs of conversion to discern if they are growing in faith.</a:t>
            </a:r>
            <a:endParaRPr lang="en-US" dirty="0"/>
          </a:p>
          <a:p>
            <a:endParaRPr lang="en-US" dirty="0" smtClean="0"/>
          </a:p>
          <a:p>
            <a:r>
              <a:rPr lang="en-US" dirty="0" smtClean="0"/>
              <a:t>Do Catholics think of themselves as converted to Jesus Christ?</a:t>
            </a:r>
          </a:p>
          <a:p>
            <a:pPr>
              <a:buNone/>
            </a:pPr>
            <a:r>
              <a:rPr lang="en-US" dirty="0" smtClean="0"/>
              <a:t>Do we talk about signs of conversion with them?  What would happen if we did?</a:t>
            </a:r>
          </a:p>
          <a:p>
            <a:pPr>
              <a:buNone/>
            </a:pPr>
            <a:endParaRPr lang="en-US" dirty="0"/>
          </a:p>
          <a:p>
            <a:pPr>
              <a:buNone/>
            </a:pPr>
            <a:r>
              <a:rPr lang="en-US" dirty="0" smtClean="0"/>
              <a:t>Notice the last bullet. Conversion </a:t>
            </a:r>
            <a:r>
              <a:rPr lang="en-US" dirty="0"/>
              <a:t>to Jesus instills a desire for more faith </a:t>
            </a:r>
            <a:r>
              <a:rPr lang="en-US" dirty="0" smtClean="0"/>
              <a:t>formation</a:t>
            </a:r>
          </a:p>
          <a:p>
            <a:pPr>
              <a:buNone/>
            </a:pPr>
            <a:r>
              <a:rPr lang="en-US" dirty="0" smtClean="0"/>
              <a:t>Do you see the importance of focusing on preparing people to encounter Christ and experience conversion before doing catechesis on the teachings and traditions of the Church?  Conversion motivates them to desire ongoing faith formation.</a:t>
            </a:r>
          </a:p>
          <a:p>
            <a:endParaRPr lang="en-US" dirty="0"/>
          </a:p>
          <a:p>
            <a:endParaRPr lang="en-US" dirty="0"/>
          </a:p>
          <a:p>
            <a:endParaRPr lang="en-US" dirty="0"/>
          </a:p>
          <a:p>
            <a:endParaRPr lang="en-US" dirty="0" smtClean="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5BE21DA-F72E-4AE5-A18D-D1F0C866A4CD}" type="slidenum">
              <a:rPr lang="en-US" smtClean="0"/>
              <a:pPr/>
              <a:t>13</a:t>
            </a:fld>
            <a:endParaRPr lang="en-US" dirty="0"/>
          </a:p>
        </p:txBody>
      </p:sp>
    </p:spTree>
    <p:extLst>
      <p:ext uri="{BB962C8B-B14F-4D97-AF65-F5344CB8AC3E}">
        <p14:creationId xmlns:p14="http://schemas.microsoft.com/office/powerpoint/2010/main" xmlns="" val="4202699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728210"/>
          </a:xfrm>
        </p:spPr>
        <p:txBody>
          <a:bodyPr/>
          <a:lstStyle/>
          <a:p>
            <a:pPr>
              <a:lnSpc>
                <a:spcPct val="90000"/>
              </a:lnSpc>
            </a:pPr>
            <a:r>
              <a:rPr lang="en-US" altLang="en-US" sz="900" b="1" dirty="0" smtClean="0"/>
              <a:t>11:23 am Refer to slide:  How do we usually go about preparing adult formation programs.  Frequently we start by talking, with our adult faith formation team or pastoral staff about what we think the adults need. Then we launch the program and wonder why a handful of the same people showed up.   Because they came from our point of view.  That is not the best place to start. </a:t>
            </a:r>
          </a:p>
          <a:p>
            <a:pPr>
              <a:lnSpc>
                <a:spcPct val="90000"/>
              </a:lnSpc>
            </a:pPr>
            <a:r>
              <a:rPr lang="en-US" altLang="en-US" sz="900" b="1" dirty="0" smtClean="0"/>
              <a:t>The bishops in OHWB invite us to a different strategy: “Start by listening to adults!”  This wisdom is grounded in the trust that God is already working in their lives.  </a:t>
            </a:r>
          </a:p>
          <a:p>
            <a:pPr>
              <a:lnSpc>
                <a:spcPct val="90000"/>
              </a:lnSpc>
            </a:pPr>
            <a:endParaRPr lang="en-US" altLang="en-US" sz="900" b="1" dirty="0"/>
          </a:p>
          <a:p>
            <a:r>
              <a:rPr lang="en-US" sz="900" dirty="0" smtClean="0"/>
              <a:t>“</a:t>
            </a:r>
            <a:r>
              <a:rPr lang="en-US" sz="900" dirty="0"/>
              <a:t>Pope Francis’s groundbreaking new document “Amoris Laetitia”</a:t>
            </a:r>
            <a:r>
              <a:rPr lang="en-US" sz="900" i="1" dirty="0"/>
              <a:t> </a:t>
            </a:r>
            <a:r>
              <a:rPr lang="en-US" sz="900" dirty="0"/>
              <a:t>(“The Joy of Love”) asks the church to meet people where they are, to consider the complexities of people’s lives </a:t>
            </a:r>
            <a:r>
              <a:rPr lang="en-US" sz="900" dirty="0" smtClean="0"/>
              <a:t>(</a:t>
            </a:r>
            <a:r>
              <a:rPr lang="en-US" sz="900" dirty="0"/>
              <a:t>304</a:t>
            </a:r>
            <a:r>
              <a:rPr lang="en-US" sz="900" dirty="0" smtClean="0"/>
              <a:t>).</a:t>
            </a:r>
            <a:endParaRPr lang="en-US" altLang="en-US" sz="900" b="1" dirty="0" smtClean="0"/>
          </a:p>
          <a:p>
            <a:pPr>
              <a:defRPr/>
            </a:pPr>
            <a:endParaRPr lang="en-US" sz="900" dirty="0"/>
          </a:p>
          <a:p>
            <a:r>
              <a:rPr lang="en-US" b="1" dirty="0" smtClean="0"/>
              <a:t>Accompaniment is essential for evangelization and formation. </a:t>
            </a:r>
          </a:p>
          <a:p>
            <a:r>
              <a:rPr lang="en-US" sz="900" dirty="0" smtClean="0"/>
              <a:t>How </a:t>
            </a:r>
            <a:r>
              <a:rPr lang="en-US" sz="900" dirty="0"/>
              <a:t>could we practice the art of accompaniment and mentoring adults</a:t>
            </a:r>
            <a:r>
              <a:rPr lang="en-US" sz="900" dirty="0" smtClean="0"/>
              <a:t>?   </a:t>
            </a:r>
          </a:p>
          <a:p>
            <a:endParaRPr lang="en-US" sz="900" dirty="0" smtClean="0"/>
          </a:p>
          <a:p>
            <a:r>
              <a:rPr lang="en-US" altLang="en-US" sz="900" b="1" dirty="0" smtClean="0"/>
              <a:t>The skill of listening is required. </a:t>
            </a:r>
            <a:r>
              <a:rPr lang="en-US" sz="900" dirty="0" smtClean="0"/>
              <a:t>.   </a:t>
            </a:r>
            <a:r>
              <a:rPr lang="en-US" sz="900" b="1" dirty="0" smtClean="0"/>
              <a:t>Share story of Jennifer Donnelly  grief ministry at St. Frances Cabrini</a:t>
            </a:r>
            <a:endParaRPr lang="en-US" sz="900" dirty="0" smtClean="0"/>
          </a:p>
          <a:p>
            <a:endParaRPr lang="en-US" sz="900" dirty="0" smtClean="0"/>
          </a:p>
          <a:p>
            <a:r>
              <a:rPr lang="en-US" sz="900" dirty="0" smtClean="0"/>
              <a:t>In </a:t>
            </a:r>
            <a:r>
              <a:rPr lang="en-US" sz="900" dirty="0"/>
              <a:t>the Wounded Healer,  Henri Nouwen develops his approach to ministry with an analysis of sufferings -- a suffering world, a suffering generation, a suffering person, and a suffering minister. It is his contention that ministers are called to recognize the sufferings of their time in their own hearts and make that recognition the starting point of their service. For Nouwen, ministers must be willing to go beyond their professional role and leave themselves open as fellow human beings with the same wounds and suffering -- in the image of Christ. In other words, we heal from our own </a:t>
            </a:r>
            <a:r>
              <a:rPr lang="en-US" sz="900" dirty="0" smtClean="0"/>
              <a:t>wounds</a:t>
            </a:r>
            <a:endParaRPr lang="en-US" sz="900" dirty="0"/>
          </a:p>
          <a:p>
            <a:endParaRPr lang="en-US" sz="900" b="1" dirty="0" smtClean="0"/>
          </a:p>
          <a:p>
            <a:r>
              <a:rPr lang="en-US" sz="900" b="1" dirty="0" smtClean="0"/>
              <a:t>How </a:t>
            </a:r>
            <a:r>
              <a:rPr lang="en-US" sz="900" b="1" dirty="0"/>
              <a:t>comfortable are we ministering to those who are suffering? </a:t>
            </a:r>
            <a:endParaRPr lang="en-US" sz="900" b="1" dirty="0" smtClean="0"/>
          </a:p>
          <a:p>
            <a:endParaRPr lang="en-US" sz="900" b="1" dirty="0" smtClean="0"/>
          </a:p>
          <a:p>
            <a:pPr>
              <a:lnSpc>
                <a:spcPct val="90000"/>
              </a:lnSpc>
            </a:pPr>
            <a:r>
              <a:rPr lang="en-US" altLang="en-US" sz="900" u="sng" dirty="0" smtClean="0"/>
              <a:t># 1 factor responsible for success </a:t>
            </a:r>
            <a:r>
              <a:rPr lang="en-US" altLang="en-US" sz="900" dirty="0" smtClean="0"/>
              <a:t>of adult faith formation efforts is  </a:t>
            </a:r>
            <a:r>
              <a:rPr lang="en-US" altLang="en-US" sz="900" b="1" dirty="0" smtClean="0"/>
              <a:t>“ Paying attention to what is on the </a:t>
            </a:r>
            <a:r>
              <a:rPr lang="en-US" altLang="en-US" sz="900" b="1" u="sng" dirty="0" smtClean="0"/>
              <a:t>hearts</a:t>
            </a:r>
            <a:r>
              <a:rPr lang="en-US" altLang="en-US" sz="900" b="1" dirty="0" smtClean="0"/>
              <a:t> and minds of adults, what is going on in their lives, is crucial and cannot be overstated.  </a:t>
            </a:r>
          </a:p>
          <a:p>
            <a:pPr>
              <a:lnSpc>
                <a:spcPct val="90000"/>
              </a:lnSpc>
            </a:pPr>
            <a:endParaRPr lang="en-US" altLang="en-US" sz="900" b="1" dirty="0" smtClean="0"/>
          </a:p>
          <a:p>
            <a:pPr>
              <a:lnSpc>
                <a:spcPct val="90000"/>
              </a:lnSpc>
            </a:pPr>
            <a:r>
              <a:rPr lang="en-US" altLang="en-US" sz="900" b="1" dirty="0" smtClean="0"/>
              <a:t>Our starting point of adult faith formation is the people. We need to put the needs of persons over content. </a:t>
            </a:r>
          </a:p>
          <a:p>
            <a:pPr>
              <a:lnSpc>
                <a:spcPct val="90000"/>
              </a:lnSpc>
            </a:pPr>
            <a:endParaRPr lang="en-US" altLang="en-US" sz="900" b="1" dirty="0" smtClean="0"/>
          </a:p>
          <a:p>
            <a:pPr>
              <a:lnSpc>
                <a:spcPct val="90000"/>
              </a:lnSpc>
            </a:pPr>
            <a:r>
              <a:rPr lang="en-US" altLang="en-US" sz="900" b="1" i="1" dirty="0" smtClean="0"/>
              <a:t>“Ministry among adults will succeed only if we start and stay with their lived experience of the spiritual journey and if we use strategies and techniques that help people identify, reflect upon, and share with trusted others their lives as disciples of Jesus.”  Tom Zanzig </a:t>
            </a:r>
          </a:p>
          <a:p>
            <a:pPr>
              <a:lnSpc>
                <a:spcPct val="90000"/>
              </a:lnSpc>
            </a:pPr>
            <a:endParaRPr lang="en-US" altLang="en-US" sz="900" b="1" i="1" dirty="0"/>
          </a:p>
          <a:p>
            <a:pPr>
              <a:lnSpc>
                <a:spcPct val="90000"/>
              </a:lnSpc>
            </a:pPr>
            <a:r>
              <a:rPr lang="en-US" altLang="en-US" sz="900" dirty="0"/>
              <a:t>P</a:t>
            </a:r>
            <a:r>
              <a:rPr lang="en-US" sz="900" dirty="0"/>
              <a:t>rogram will not make disciples.  Disciples make disciples. </a:t>
            </a:r>
          </a:p>
          <a:p>
            <a:pPr>
              <a:lnSpc>
                <a:spcPct val="90000"/>
              </a:lnSpc>
            </a:pPr>
            <a:endParaRPr lang="en-US" altLang="en-US" sz="900" b="1" i="1" dirty="0" smtClean="0"/>
          </a:p>
          <a:p>
            <a:endParaRPr lang="en-US" sz="900" b="1" dirty="0"/>
          </a:p>
          <a:p>
            <a:endParaRPr lang="en-US" sz="1000" dirty="0"/>
          </a:p>
          <a:p>
            <a:endParaRPr lang="en-US" sz="1000" dirty="0"/>
          </a:p>
          <a:p>
            <a:pPr>
              <a:lnSpc>
                <a:spcPct val="90000"/>
              </a:lnSpc>
            </a:pPr>
            <a:endParaRPr lang="en-US" altLang="en-US" sz="1000" b="1" i="1" dirty="0" smtClean="0"/>
          </a:p>
          <a:p>
            <a:pPr>
              <a:lnSpc>
                <a:spcPct val="90000"/>
              </a:lnSpc>
            </a:pPr>
            <a:endParaRPr lang="en-US" sz="1000" dirty="0" smtClean="0"/>
          </a:p>
          <a:p>
            <a:pPr>
              <a:lnSpc>
                <a:spcPct val="90000"/>
              </a:lnSpc>
            </a:pPr>
            <a:endParaRPr lang="en-US" sz="1000" dirty="0"/>
          </a:p>
          <a:p>
            <a:pPr>
              <a:lnSpc>
                <a:spcPct val="90000"/>
              </a:lnSpc>
            </a:pPr>
            <a:endParaRPr lang="en-US" dirty="0"/>
          </a:p>
          <a:p>
            <a:pPr>
              <a:lnSpc>
                <a:spcPct val="90000"/>
              </a:lnSpc>
            </a:pPr>
            <a:endParaRPr lang="en-US" altLang="en-US" b="1" dirty="0"/>
          </a:p>
          <a:p>
            <a:pPr>
              <a:lnSpc>
                <a:spcPct val="90000"/>
              </a:lnSpc>
            </a:pPr>
            <a:endParaRPr lang="en-US" altLang="en-US" b="1" dirty="0"/>
          </a:p>
          <a:p>
            <a:pPr>
              <a:lnSpc>
                <a:spcPct val="90000"/>
              </a:lnSpc>
            </a:pPr>
            <a:endParaRPr lang="en-US" altLang="en-US" b="1" dirty="0"/>
          </a:p>
          <a:p>
            <a:pPr>
              <a:lnSpc>
                <a:spcPct val="90000"/>
              </a:lnSpc>
            </a:pPr>
            <a:endParaRPr lang="en-US" altLang="en-US" b="1" dirty="0"/>
          </a:p>
          <a:p>
            <a:pPr>
              <a:lnSpc>
                <a:spcPct val="90000"/>
              </a:lnSpc>
            </a:pPr>
            <a:endParaRPr lang="en-US" altLang="en-US" sz="1200" b="1" dirty="0" smtClean="0"/>
          </a:p>
          <a:p>
            <a:pPr>
              <a:lnSpc>
                <a:spcPct val="90000"/>
              </a:lnSpc>
            </a:pPr>
            <a:endParaRPr lang="en-US" altLang="en-US" b="1" dirty="0"/>
          </a:p>
          <a:p>
            <a:pPr>
              <a:lnSpc>
                <a:spcPct val="90000"/>
              </a:lnSpc>
            </a:pPr>
            <a:endParaRPr lang="en-US" alt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5BE21DA-F72E-4AE5-A18D-D1F0C866A4CD}" type="slidenum">
              <a:rPr lang="en-US" smtClean="0"/>
              <a:pPr/>
              <a:t>14</a:t>
            </a:fld>
            <a:endParaRPr lang="en-US" dirty="0"/>
          </a:p>
        </p:txBody>
      </p:sp>
    </p:spTree>
    <p:extLst>
      <p:ext uri="{BB962C8B-B14F-4D97-AF65-F5344CB8AC3E}">
        <p14:creationId xmlns:p14="http://schemas.microsoft.com/office/powerpoint/2010/main" xmlns="" val="1709216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11:30 am </a:t>
            </a:r>
          </a:p>
          <a:p>
            <a:endParaRPr lang="en-US" sz="1100" dirty="0"/>
          </a:p>
          <a:p>
            <a:endParaRPr lang="en-US" sz="1100" dirty="0" smtClean="0"/>
          </a:p>
          <a:p>
            <a:r>
              <a:rPr lang="en-US" sz="1100" dirty="0" smtClean="0"/>
              <a:t>It is important that we provide adult faith formation opportunities for  all three : encounter, catechesis and deepening relationship.  </a:t>
            </a:r>
          </a:p>
          <a:p>
            <a:endParaRPr lang="en-US" sz="1100" dirty="0"/>
          </a:p>
          <a:p>
            <a:r>
              <a:rPr lang="en-US" sz="1100" b="1" dirty="0" smtClean="0"/>
              <a:t>Do we determine where adults are before forming them?   Do we open the doors wide for a variety of ways for people’s faith to grow?</a:t>
            </a:r>
          </a:p>
          <a:p>
            <a:r>
              <a:rPr lang="en-US" sz="1100" b="1" dirty="0" smtClean="0"/>
              <a:t>What </a:t>
            </a:r>
            <a:r>
              <a:rPr lang="en-US" sz="1100" b="1" dirty="0"/>
              <a:t>are ways we can mentor others in </a:t>
            </a:r>
            <a:r>
              <a:rPr lang="en-US" sz="1100" b="1" dirty="0" smtClean="0"/>
              <a:t>faith</a:t>
            </a:r>
            <a:r>
              <a:rPr lang="en-US" sz="1100" b="1" dirty="0"/>
              <a:t> </a:t>
            </a:r>
            <a:r>
              <a:rPr lang="en-US" sz="1100" b="1" dirty="0" smtClean="0"/>
              <a:t>at these three stages?</a:t>
            </a:r>
          </a:p>
          <a:p>
            <a:endParaRPr lang="en-US" sz="1100" b="1" dirty="0" smtClean="0"/>
          </a:p>
          <a:p>
            <a:r>
              <a:rPr lang="en-US" sz="1100" b="1" dirty="0" smtClean="0"/>
              <a:t>1. Encounter:</a:t>
            </a:r>
            <a:r>
              <a:rPr lang="en-US" sz="1100" b="1" dirty="0"/>
              <a:t> </a:t>
            </a:r>
            <a:r>
              <a:rPr lang="en-US" sz="1100" dirty="0" smtClean="0"/>
              <a:t>A </a:t>
            </a:r>
            <a:r>
              <a:rPr lang="en-US" sz="1100" dirty="0"/>
              <a:t>faith mentor witnesses to the moments of encounter he or she has known, while encouraging the other to be attentive and open to such encounter</a:t>
            </a:r>
            <a:r>
              <a:rPr lang="en-US" sz="1100" dirty="0" smtClean="0"/>
              <a:t>.   Encounter is one person at a time, it involves companionship, foot washing and mission, getting beyond comfort zones</a:t>
            </a:r>
            <a:endParaRPr lang="en-US" sz="1100" dirty="0"/>
          </a:p>
          <a:p>
            <a:endParaRPr lang="en-US" sz="1100" dirty="0"/>
          </a:p>
          <a:p>
            <a:r>
              <a:rPr lang="en-US" sz="1100" b="1" dirty="0" smtClean="0"/>
              <a:t>2.Catechesis:</a:t>
            </a:r>
            <a:r>
              <a:rPr lang="en-US" sz="1100" b="1" dirty="0"/>
              <a:t> </a:t>
            </a:r>
            <a:r>
              <a:rPr lang="en-US" sz="1100" dirty="0" smtClean="0"/>
              <a:t>We </a:t>
            </a:r>
            <a:r>
              <a:rPr lang="en-US" sz="1100" dirty="0"/>
              <a:t>draw the person to Christ through active participation in the Mass, sacraments, prayer, learning and applying the faith in daily life.  “We and Jesus” rather than “me and Jesus.”</a:t>
            </a:r>
          </a:p>
          <a:p>
            <a:endParaRPr lang="en-US" sz="1100" b="1" dirty="0" smtClean="0"/>
          </a:p>
          <a:p>
            <a:r>
              <a:rPr lang="en-US" sz="1100" b="1" dirty="0" smtClean="0"/>
              <a:t>3. Deepening relationship</a:t>
            </a:r>
            <a:r>
              <a:rPr lang="en-US" sz="1100" dirty="0" smtClean="0"/>
              <a:t>: We </a:t>
            </a:r>
            <a:r>
              <a:rPr lang="en-US" sz="1100" dirty="0"/>
              <a:t>guide the person to generously give of self as Christ gives</a:t>
            </a:r>
            <a:r>
              <a:rPr lang="en-US" sz="1100" dirty="0" smtClean="0"/>
              <a:t>.</a:t>
            </a:r>
            <a:endParaRPr lang="en-US" sz="1100" dirty="0"/>
          </a:p>
          <a:p>
            <a:endParaRPr lang="en-US" sz="1100" dirty="0"/>
          </a:p>
        </p:txBody>
      </p:sp>
      <p:sp>
        <p:nvSpPr>
          <p:cNvPr id="4" name="Slide Number Placeholder 3"/>
          <p:cNvSpPr>
            <a:spLocks noGrp="1"/>
          </p:cNvSpPr>
          <p:nvPr>
            <p:ph type="sldNum" sz="quarter" idx="10"/>
          </p:nvPr>
        </p:nvSpPr>
        <p:spPr/>
        <p:txBody>
          <a:bodyPr/>
          <a:lstStyle/>
          <a:p>
            <a:r>
              <a:rPr lang="en-US" dirty="0" smtClean="0"/>
              <a:t>)</a:t>
            </a:r>
            <a:fld id="{35BE21DA-F72E-4AE5-A18D-D1F0C866A4CD}" type="slidenum">
              <a:rPr lang="en-US" smtClean="0"/>
              <a:pPr/>
              <a:t>15</a:t>
            </a:fld>
            <a:endParaRPr lang="en-US" dirty="0"/>
          </a:p>
        </p:txBody>
      </p:sp>
    </p:spTree>
    <p:extLst>
      <p:ext uri="{BB962C8B-B14F-4D97-AF65-F5344CB8AC3E}">
        <p14:creationId xmlns:p14="http://schemas.microsoft.com/office/powerpoint/2010/main" xmlns="" val="2412249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11:31am </a:t>
            </a:r>
          </a:p>
          <a:p>
            <a:endParaRPr lang="en-US" dirty="0"/>
          </a:p>
          <a:p>
            <a:r>
              <a:rPr lang="en-US" dirty="0" smtClean="0"/>
              <a:t>If you are to choose some ways to form adults in faith here are the most effective ways.</a:t>
            </a:r>
          </a:p>
          <a:p>
            <a:endParaRPr lang="en-US" dirty="0"/>
          </a:p>
          <a:p>
            <a:r>
              <a:rPr lang="en-US" dirty="0" smtClean="0"/>
              <a:t>These effective ways to form adults provide opportunities for encounter, catechesis and deepening the relationship.</a:t>
            </a:r>
          </a:p>
          <a:p>
            <a:endParaRPr lang="en-US" dirty="0" smtClean="0"/>
          </a:p>
        </p:txBody>
      </p:sp>
      <p:sp>
        <p:nvSpPr>
          <p:cNvPr id="4" name="Slide Number Placeholder 3"/>
          <p:cNvSpPr>
            <a:spLocks noGrp="1"/>
          </p:cNvSpPr>
          <p:nvPr>
            <p:ph type="sldNum" sz="quarter" idx="10"/>
          </p:nvPr>
        </p:nvSpPr>
        <p:spPr/>
        <p:txBody>
          <a:bodyPr/>
          <a:lstStyle/>
          <a:p>
            <a:fld id="{35BE21DA-F72E-4AE5-A18D-D1F0C866A4CD}" type="slidenum">
              <a:rPr lang="en-US" smtClean="0"/>
              <a:pPr/>
              <a:t>16</a:t>
            </a:fld>
            <a:endParaRPr lang="en-US" dirty="0"/>
          </a:p>
        </p:txBody>
      </p:sp>
    </p:spTree>
    <p:extLst>
      <p:ext uri="{BB962C8B-B14F-4D97-AF65-F5344CB8AC3E}">
        <p14:creationId xmlns:p14="http://schemas.microsoft.com/office/powerpoint/2010/main" xmlns="" val="1848815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smtClean="0">
                <a:solidFill>
                  <a:schemeClr val="tx1"/>
                </a:solidFill>
              </a:rPr>
              <a:t>11:32am </a:t>
            </a:r>
            <a:r>
              <a:rPr lang="en-US" sz="1000" dirty="0" smtClean="0">
                <a:solidFill>
                  <a:schemeClr val="tx1"/>
                </a:solidFill>
                <a:latin typeface="Arial Rounded MT Bold" pitchFamily="34" charset="0"/>
              </a:rPr>
              <a:t>The parish is the curriculum</a:t>
            </a:r>
          </a:p>
          <a:p>
            <a:r>
              <a:rPr lang="en-US" sz="1000" b="0" i="0" u="none" strike="noStrike" kern="1200" baseline="0" dirty="0" smtClean="0">
                <a:solidFill>
                  <a:schemeClr val="tx1"/>
                </a:solidFill>
              </a:rPr>
              <a:t> Is  our parish community one which “can invite, encourage, and beckon persons into relationship with Jesus Christ?</a:t>
            </a:r>
            <a:r>
              <a:rPr lang="en-US" sz="1000" b="0" i="0" u="none" strike="noStrike" kern="1200" dirty="0" smtClean="0">
                <a:solidFill>
                  <a:schemeClr val="tx1"/>
                </a:solidFill>
              </a:rPr>
              <a:t>   Does your parish have a culture of witness?</a:t>
            </a:r>
          </a:p>
          <a:p>
            <a:endParaRPr lang="en-US" sz="1000" dirty="0" smtClean="0"/>
          </a:p>
          <a:p>
            <a:r>
              <a:rPr lang="en-US" sz="1000" dirty="0" smtClean="0"/>
              <a:t>The false thinking is that making disciples is about getting people involved.   Involvement creates the façade of vibrancy.  Look how VIBRANT our parish is!  We have something going on every night of the week!</a:t>
            </a:r>
            <a:r>
              <a:rPr lang="en-US" sz="1000" dirty="0" smtClean="0">
                <a:solidFill>
                  <a:srgbClr val="FF0000"/>
                </a:solidFill>
              </a:rPr>
              <a:t>    </a:t>
            </a:r>
            <a:r>
              <a:rPr lang="en-US" sz="1000" dirty="0" smtClean="0"/>
              <a:t>Involvement doesn’t lead to discipleship.  Interior conversion leads to discipleship.  If you have involvement that doesn’t overflow from a relationship with Jesus, your involved people will soon be burned out, scattered, and even bitter. </a:t>
            </a:r>
            <a:endParaRPr lang="en-US" sz="1000" dirty="0" smtClean="0">
              <a:solidFill>
                <a:srgbClr val="FF0000"/>
              </a:solidFill>
            </a:endParaRPr>
          </a:p>
          <a:p>
            <a:endParaRPr lang="en-US" sz="1000" b="0" i="0" u="none" strike="noStrike" kern="1200" dirty="0" smtClean="0">
              <a:solidFill>
                <a:schemeClr val="tx1"/>
              </a:solidFill>
            </a:endParaRPr>
          </a:p>
          <a:p>
            <a:endParaRPr lang="en-US" sz="1000" dirty="0" smtClean="0"/>
          </a:p>
          <a:p>
            <a:endParaRPr lang="en-US" sz="1000" dirty="0">
              <a:solidFill>
                <a:srgbClr val="FF0000"/>
              </a:solidFill>
            </a:endParaRPr>
          </a:p>
          <a:p>
            <a:endParaRPr lang="en-US" sz="1000" dirty="0" smtClean="0">
              <a:solidFill>
                <a:srgbClr val="FF0000"/>
              </a:solidFill>
            </a:endParaRPr>
          </a:p>
          <a:p>
            <a:endParaRPr lang="en-US" sz="1000" b="0" i="0" u="none" strike="noStrike" kern="1200" baseline="0" dirty="0">
              <a:solidFill>
                <a:srgbClr val="FF0000"/>
              </a:solidFill>
            </a:endParaRPr>
          </a:p>
          <a:p>
            <a:r>
              <a:rPr lang="en-US" sz="1000" dirty="0" smtClean="0"/>
              <a:t> </a:t>
            </a:r>
            <a:endParaRPr lang="en-US" sz="1000" dirty="0"/>
          </a:p>
          <a:p>
            <a:endParaRPr lang="en-US" sz="1000" dirty="0"/>
          </a:p>
          <a:p>
            <a:endParaRPr lang="en-US" sz="1000" dirty="0"/>
          </a:p>
          <a:p>
            <a:endParaRPr lang="en-US" sz="1000" dirty="0"/>
          </a:p>
          <a:p>
            <a:endParaRPr lang="en-US" sz="1000" dirty="0" smtClean="0"/>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5BE21DA-F72E-4AE5-A18D-D1F0C866A4CD}" type="slidenum">
              <a:rPr lang="en-US" smtClean="0"/>
              <a:pPr/>
              <a:t>17</a:t>
            </a:fld>
            <a:endParaRPr lang="en-US" dirty="0"/>
          </a:p>
        </p:txBody>
      </p:sp>
    </p:spTree>
    <p:extLst>
      <p:ext uri="{BB962C8B-B14F-4D97-AF65-F5344CB8AC3E}">
        <p14:creationId xmlns:p14="http://schemas.microsoft.com/office/powerpoint/2010/main" xmlns="" val="2911148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11:33am</a:t>
            </a:r>
          </a:p>
          <a:p>
            <a:endParaRPr lang="en-US" dirty="0"/>
          </a:p>
          <a:p>
            <a:r>
              <a:rPr lang="en-US" dirty="0" smtClean="0"/>
              <a:t>Anytime adults are gathered can be an opportunity to intentionally fashion it as an occasion for faith formation.  Choir rehearsal, parish picnic planning committees, social justice projects, planning to celebrate the parish feast day…</a:t>
            </a:r>
          </a:p>
          <a:p>
            <a:endParaRPr lang="en-US" dirty="0"/>
          </a:p>
          <a:p>
            <a:r>
              <a:rPr lang="en-US" i="1" dirty="0">
                <a:solidFill>
                  <a:srgbClr val="FF0000"/>
                </a:solidFill>
              </a:rPr>
              <a:t>Focus on parish rather than on program. </a:t>
            </a:r>
            <a:r>
              <a:rPr lang="en-US" dirty="0">
                <a:solidFill>
                  <a:srgbClr val="FF0000"/>
                </a:solidFill>
              </a:rPr>
              <a:t>Every activity that goes on in the parish can be an opportunity for faith formation. </a:t>
            </a:r>
            <a:endParaRPr lang="en-US" dirty="0" smtClean="0">
              <a:solidFill>
                <a:srgbClr val="FF0000"/>
              </a:solidFill>
            </a:endParaRPr>
          </a:p>
          <a:p>
            <a:endParaRPr lang="en-US" dirty="0" smtClean="0">
              <a:solidFill>
                <a:srgbClr val="FF0000"/>
              </a:solidFill>
            </a:endParaRPr>
          </a:p>
          <a:p>
            <a:r>
              <a:rPr lang="en-US" altLang="en-US" b="1" dirty="0" smtClean="0"/>
              <a:t>Provide a variety of experiences, programs, activities, resources and social connections that are available anytime and anywhere, in physical spaces and online.</a:t>
            </a:r>
          </a:p>
          <a:p>
            <a:endParaRPr lang="en-US" altLang="en-US" b="1" dirty="0"/>
          </a:p>
          <a:p>
            <a:r>
              <a:rPr lang="en-US" dirty="0"/>
              <a:t>Besides the parish being the curriculum, we need to find ways to plant ourselves in their world. Church life should not be an end to itself. We sponsor and resource faith formation opportunities that happen in the community. Parish leaders must look for </a:t>
            </a:r>
            <a:r>
              <a:rPr lang="en-US" dirty="0" smtClean="0"/>
              <a:t>ways to connect people to witness their faith to each other in their daily lives.</a:t>
            </a:r>
            <a:endParaRPr lang="en-US" altLang="en-US" b="1" dirty="0" smtClean="0"/>
          </a:p>
          <a:p>
            <a:endParaRPr lang="en-US" dirty="0" smtClean="0"/>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35BE21DA-F72E-4AE5-A18D-D1F0C866A4CD}" type="slidenum">
              <a:rPr lang="en-US" smtClean="0"/>
              <a:pPr/>
              <a:t>18</a:t>
            </a:fld>
            <a:endParaRPr lang="en-US" dirty="0"/>
          </a:p>
        </p:txBody>
      </p:sp>
    </p:spTree>
    <p:extLst>
      <p:ext uri="{BB962C8B-B14F-4D97-AF65-F5344CB8AC3E}">
        <p14:creationId xmlns:p14="http://schemas.microsoft.com/office/powerpoint/2010/main" xmlns="" val="332360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67200"/>
            <a:ext cx="5608320" cy="4728210"/>
          </a:xfrm>
        </p:spPr>
        <p:txBody>
          <a:bodyPr/>
          <a:lstStyle/>
          <a:p>
            <a:pPr defTabSz="931774">
              <a:defRPr/>
            </a:pPr>
            <a:r>
              <a:rPr lang="en-US" sz="1100" u="sng" dirty="0" smtClean="0"/>
              <a:t>11:49am</a:t>
            </a:r>
          </a:p>
          <a:p>
            <a:pPr defTabSz="931774">
              <a:defRPr/>
            </a:pPr>
            <a:r>
              <a:rPr lang="en-US" sz="1100" u="sng" dirty="0" smtClean="0"/>
              <a:t>The National Study of Youth and Religion </a:t>
            </a:r>
            <a:r>
              <a:rPr lang="en-US" sz="1100" dirty="0" smtClean="0"/>
              <a:t> is the gold standard of research on youth and faith.  Dr. Christian Smith is one of the foremost</a:t>
            </a:r>
            <a:r>
              <a:rPr lang="en-US" sz="1100" baseline="0" dirty="0" smtClean="0"/>
              <a:t> researchers and analysts of trends in youth and religion.  </a:t>
            </a:r>
          </a:p>
          <a:p>
            <a:endParaRPr lang="en-US" sz="1100" b="1" dirty="0" smtClean="0"/>
          </a:p>
          <a:p>
            <a:r>
              <a:rPr lang="en-US" sz="1100" b="1" dirty="0" smtClean="0"/>
              <a:t>Parents are the most important factor in the faith equation of their kids.  </a:t>
            </a:r>
          </a:p>
          <a:p>
            <a:endParaRPr lang="en-US" sz="1100" b="1" dirty="0" smtClean="0"/>
          </a:p>
          <a:p>
            <a:r>
              <a:rPr lang="en-US" sz="1100" b="1" dirty="0" smtClean="0"/>
              <a:t>The best chance we have to ensure that young people have faith is if their parents have faith. </a:t>
            </a:r>
            <a:endParaRPr lang="en-US" sz="1100" dirty="0" smtClean="0"/>
          </a:p>
          <a:p>
            <a:endParaRPr lang="en-US" sz="1100" dirty="0" smtClean="0"/>
          </a:p>
          <a:p>
            <a:r>
              <a:rPr lang="en-US" sz="1100" b="1" dirty="0" smtClean="0"/>
              <a:t>For those  of us who lead evangelizing ministries with children, we have an incredible opportunity to reach adults.  Our responsibility is always to the whole family and never just the kids.</a:t>
            </a:r>
            <a:r>
              <a:rPr lang="en-US" b="1" dirty="0" smtClean="0"/>
              <a:t>  </a:t>
            </a:r>
            <a:endParaRPr lang="en-US" dirty="0"/>
          </a:p>
          <a:p>
            <a:r>
              <a:rPr lang="en-US" dirty="0" smtClean="0"/>
              <a:t> </a:t>
            </a:r>
          </a:p>
          <a:p>
            <a:endParaRPr lang="en-US" b="1" dirty="0" smtClean="0"/>
          </a:p>
          <a:p>
            <a:endParaRPr lang="en-US" dirty="0" smtClean="0"/>
          </a:p>
          <a:p>
            <a:pPr defTabSz="931774">
              <a:defRPr/>
            </a:pPr>
            <a:endParaRPr lang="en-US" dirty="0" smtClean="0">
              <a:latin typeface="Arial"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35BE21DA-F72E-4AE5-A18D-D1F0C866A4CD}" type="slidenum">
              <a:rPr lang="en-US" smtClean="0"/>
              <a:pPr/>
              <a:t>19</a:t>
            </a:fld>
            <a:endParaRPr lang="en-US" dirty="0"/>
          </a:p>
        </p:txBody>
      </p:sp>
    </p:spTree>
    <p:extLst>
      <p:ext uri="{BB962C8B-B14F-4D97-AF65-F5344CB8AC3E}">
        <p14:creationId xmlns:p14="http://schemas.microsoft.com/office/powerpoint/2010/main" xmlns="" val="3142111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10:45am</a:t>
            </a:r>
          </a:p>
          <a:p>
            <a:endParaRPr lang="en-US" dirty="0"/>
          </a:p>
          <a:p>
            <a:r>
              <a:rPr lang="en-US" dirty="0" smtClean="0"/>
              <a:t>Does this resonate with you?  It did for me.  </a:t>
            </a:r>
          </a:p>
          <a:p>
            <a:endParaRPr lang="en-US" dirty="0"/>
          </a:p>
          <a:p>
            <a:r>
              <a:rPr lang="en-US" dirty="0" smtClean="0"/>
              <a:t>It is something I have come to believe as a catechetical leader over time.  </a:t>
            </a:r>
          </a:p>
          <a:p>
            <a:endParaRPr lang="en-US" dirty="0"/>
          </a:p>
          <a:p>
            <a:r>
              <a:rPr lang="en-US" dirty="0" smtClean="0"/>
              <a:t>Today, I have a sense of urgency about it. </a:t>
            </a:r>
          </a:p>
          <a:p>
            <a:endParaRPr lang="en-US" dirty="0" smtClean="0"/>
          </a:p>
          <a:p>
            <a:r>
              <a:rPr lang="en-US" dirty="0" smtClean="0"/>
              <a:t>I hope you believe it too, to embrace it as a priority and to make a commitment to put adults in the center of faith formation</a:t>
            </a:r>
          </a:p>
          <a:p>
            <a:endParaRPr lang="en-US" b="1" dirty="0"/>
          </a:p>
          <a:p>
            <a:endParaRPr lang="en-US" b="1" dirty="0"/>
          </a:p>
          <a:p>
            <a:endParaRPr lang="en-US" dirty="0"/>
          </a:p>
          <a:p>
            <a:endParaRPr lang="en-US" dirty="0" smtClean="0"/>
          </a:p>
          <a:p>
            <a:pPr algn="l"/>
            <a:endParaRPr lang="en-US" dirty="0"/>
          </a:p>
          <a:p>
            <a:pPr algn="l"/>
            <a:endParaRPr lang="en-US" dirty="0"/>
          </a:p>
          <a:p>
            <a:pPr algn="l"/>
            <a:endParaRPr lang="en-US" b="1" dirty="0"/>
          </a:p>
        </p:txBody>
      </p:sp>
      <p:sp>
        <p:nvSpPr>
          <p:cNvPr id="4" name="Slide Number Placeholder 3"/>
          <p:cNvSpPr>
            <a:spLocks noGrp="1"/>
          </p:cNvSpPr>
          <p:nvPr>
            <p:ph type="sldNum" sz="quarter" idx="10"/>
          </p:nvPr>
        </p:nvSpPr>
        <p:spPr/>
        <p:txBody>
          <a:bodyPr/>
          <a:lstStyle/>
          <a:p>
            <a:fld id="{35BE21DA-F72E-4AE5-A18D-D1F0C866A4CD}" type="slidenum">
              <a:rPr lang="en-US" smtClean="0"/>
              <a:pPr/>
              <a:t>2</a:t>
            </a:fld>
            <a:endParaRPr lang="en-US" dirty="0"/>
          </a:p>
        </p:txBody>
      </p:sp>
    </p:spTree>
    <p:extLst>
      <p:ext uri="{BB962C8B-B14F-4D97-AF65-F5344CB8AC3E}">
        <p14:creationId xmlns:p14="http://schemas.microsoft.com/office/powerpoint/2010/main" xmlns="" val="652414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11:50am</a:t>
            </a:r>
          </a:p>
          <a:p>
            <a:endParaRPr lang="en-US" dirty="0" smtClean="0"/>
          </a:p>
          <a:p>
            <a:endParaRPr lang="en-US" dirty="0" smtClean="0"/>
          </a:p>
          <a:p>
            <a:r>
              <a:rPr lang="en-US" dirty="0" smtClean="0"/>
              <a:t>Is this the experience of your families?</a:t>
            </a:r>
          </a:p>
          <a:p>
            <a:endParaRPr lang="en-US" dirty="0" smtClean="0"/>
          </a:p>
          <a:p>
            <a:endParaRPr lang="en-US" altLang="en-US" dirty="0" smtClean="0"/>
          </a:p>
          <a:p>
            <a:endParaRPr lang="en-US" dirty="0" smtClean="0"/>
          </a:p>
        </p:txBody>
      </p:sp>
      <p:sp>
        <p:nvSpPr>
          <p:cNvPr id="4" name="Slide Number Placeholder 3"/>
          <p:cNvSpPr>
            <a:spLocks noGrp="1"/>
          </p:cNvSpPr>
          <p:nvPr>
            <p:ph type="sldNum" sz="quarter" idx="10"/>
          </p:nvPr>
        </p:nvSpPr>
        <p:spPr/>
        <p:txBody>
          <a:bodyPr/>
          <a:lstStyle/>
          <a:p>
            <a:fld id="{35BE21DA-F72E-4AE5-A18D-D1F0C866A4CD}" type="slidenum">
              <a:rPr lang="en-US" smtClean="0"/>
              <a:pPr/>
              <a:t>20</a:t>
            </a:fld>
            <a:endParaRPr lang="en-US" dirty="0"/>
          </a:p>
        </p:txBody>
      </p:sp>
    </p:spTree>
    <p:extLst>
      <p:ext uri="{BB962C8B-B14F-4D97-AF65-F5344CB8AC3E}">
        <p14:creationId xmlns:p14="http://schemas.microsoft.com/office/powerpoint/2010/main" xmlns="" val="1755202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11:51am</a:t>
            </a:r>
          </a:p>
          <a:p>
            <a:r>
              <a:rPr lang="en-US" dirty="0" smtClean="0"/>
              <a:t>The church must help families of every sort, and people in every state of life, know that, even in their imperfections, they are loved by God and can help others experience that love. Likewise, pastors must work to make people feel welcome in the church. “Amoris Laetitia” offers the vision of a pastoral and merciful church that encourages people to experience the “joy of love.” The family is an absolutely essential part of the church, because after all, the church is a “family of families” (80).  Fr. James Martin, America</a:t>
            </a:r>
          </a:p>
          <a:p>
            <a:endParaRPr lang="en-US" dirty="0" smtClean="0"/>
          </a:p>
          <a:p>
            <a:endParaRPr lang="en-US" dirty="0" smtClean="0"/>
          </a:p>
          <a:p>
            <a:r>
              <a:rPr lang="en-US" dirty="0" smtClean="0"/>
              <a:t>The strength of the family “lies in its capacity to love and to teach how to love.”.41 </a:t>
            </a:r>
          </a:p>
          <a:p>
            <a:endParaRPr lang="en-US" dirty="0" smtClean="0"/>
          </a:p>
          <a:p>
            <a:r>
              <a:rPr lang="en-US" dirty="0" smtClean="0">
                <a:hlinkClick r:id="rId3"/>
              </a:rPr>
              <a:t>http://w2.vatican.va/content/dam/francesco/pdf/apost_exhortations/documents/papa-francesco_esortazione-ap_20160319_amoris-laetitia_en.pdf</a:t>
            </a:r>
            <a:endParaRPr lang="en-US" dirty="0"/>
          </a:p>
        </p:txBody>
      </p:sp>
      <p:sp>
        <p:nvSpPr>
          <p:cNvPr id="4" name="Slide Number Placeholder 3"/>
          <p:cNvSpPr>
            <a:spLocks noGrp="1"/>
          </p:cNvSpPr>
          <p:nvPr>
            <p:ph type="sldNum" sz="quarter" idx="10"/>
          </p:nvPr>
        </p:nvSpPr>
        <p:spPr/>
        <p:txBody>
          <a:bodyPr/>
          <a:lstStyle/>
          <a:p>
            <a:fld id="{35BE21DA-F72E-4AE5-A18D-D1F0C866A4CD}"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67200"/>
            <a:ext cx="5608320" cy="4423410"/>
          </a:xfrm>
        </p:spPr>
        <p:txBody>
          <a:bodyPr/>
          <a:lstStyle/>
          <a:p>
            <a:r>
              <a:rPr lang="en-US" dirty="0" smtClean="0"/>
              <a:t>11:52am  “Placing ongoing adult faith formation at the forefront of our catechetical planning and activity will mean real change in emphasis and priorities.” OHWB 14</a:t>
            </a:r>
          </a:p>
          <a:p>
            <a:endParaRPr lang="en-US" dirty="0" smtClean="0"/>
          </a:p>
          <a:p>
            <a:r>
              <a:rPr lang="en-US" dirty="0" smtClean="0"/>
              <a:t>This is constitutive of your role as a catechetical, young adult, youth leader.  </a:t>
            </a:r>
          </a:p>
          <a:p>
            <a:endParaRPr lang="en-US" dirty="0"/>
          </a:p>
          <a:p>
            <a:r>
              <a:rPr lang="en-US" dirty="0"/>
              <a:t> </a:t>
            </a:r>
            <a:r>
              <a:rPr lang="en-US" dirty="0" smtClean="0"/>
              <a:t>Our marching orders are to </a:t>
            </a:r>
            <a:r>
              <a:rPr lang="en-US" i="1" dirty="0" smtClean="0"/>
              <a:t>become </a:t>
            </a:r>
            <a:r>
              <a:rPr lang="en-US" i="1" dirty="0"/>
              <a:t>outstanding practitioners of adult faith formation in catechetical ministry through the allocation and application of </a:t>
            </a:r>
            <a:r>
              <a:rPr lang="en-US" i="1" dirty="0" smtClean="0"/>
              <a:t> diocesan and parish organizational </a:t>
            </a:r>
            <a:r>
              <a:rPr lang="en-US" i="1" dirty="0"/>
              <a:t>assets, resources and services. </a:t>
            </a:r>
            <a:endParaRPr lang="en-US" i="1" dirty="0" smtClean="0"/>
          </a:p>
          <a:p>
            <a:endParaRPr lang="en-US" i="1" dirty="0"/>
          </a:p>
          <a:p>
            <a:r>
              <a:rPr lang="en-US" b="1" dirty="0" smtClean="0"/>
              <a:t>We have a model to do adult faith formation, the RCIA</a:t>
            </a:r>
          </a:p>
          <a:p>
            <a:endParaRPr lang="en-US" dirty="0"/>
          </a:p>
          <a:p>
            <a:r>
              <a:rPr lang="en-US" b="1" dirty="0" smtClean="0"/>
              <a:t>How do we move adult formation to the center?  We evoke, envision, equip and evolve.  Evoke a sense of urgency among parish and school leadership.  Model new partnerships.  Form leaders and do immediate and pastoral follow-up on expressed needs.</a:t>
            </a:r>
            <a:endParaRPr lang="en-US" b="1" dirty="0"/>
          </a:p>
          <a:p>
            <a:pPr marL="171450" indent="-171450">
              <a:buFont typeface="Arial" panose="020B0604020202020204" pitchFamily="34" charset="0"/>
              <a:buChar char="•"/>
            </a:pPr>
            <a:r>
              <a:rPr lang="en-US" dirty="0"/>
              <a:t>E</a:t>
            </a:r>
            <a:r>
              <a:rPr lang="en-US" dirty="0" smtClean="0"/>
              <a:t>xpect </a:t>
            </a:r>
            <a:r>
              <a:rPr lang="en-US" dirty="0"/>
              <a:t>adults to grow in </a:t>
            </a:r>
            <a:r>
              <a:rPr lang="en-US" dirty="0" smtClean="0"/>
              <a:t>faith</a:t>
            </a:r>
            <a:r>
              <a:rPr lang="en-US" dirty="0"/>
              <a:t>.</a:t>
            </a:r>
            <a:r>
              <a:rPr lang="en-US" dirty="0" smtClean="0"/>
              <a:t> </a:t>
            </a:r>
            <a:endParaRPr lang="en-US" dirty="0"/>
          </a:p>
          <a:p>
            <a:pPr marL="171450" indent="-171450">
              <a:buFont typeface="Arial" panose="020B0604020202020204" pitchFamily="34" charset="0"/>
              <a:buChar char="•"/>
            </a:pPr>
            <a:r>
              <a:rPr lang="en-US" dirty="0"/>
              <a:t>C</a:t>
            </a:r>
            <a:r>
              <a:rPr lang="en-US" dirty="0" smtClean="0"/>
              <a:t>hallenge </a:t>
            </a:r>
            <a:r>
              <a:rPr lang="en-US" dirty="0"/>
              <a:t>adults to grow in </a:t>
            </a:r>
            <a:r>
              <a:rPr lang="en-US" dirty="0" smtClean="0"/>
              <a:t>faith.  </a:t>
            </a:r>
            <a:endParaRPr lang="en-US" dirty="0"/>
          </a:p>
          <a:p>
            <a:pPr marL="171450" indent="-171450">
              <a:buFont typeface="Arial" panose="020B0604020202020204" pitchFamily="34" charset="0"/>
              <a:buChar char="•"/>
            </a:pPr>
            <a:r>
              <a:rPr lang="en-US" dirty="0" smtClean="0"/>
              <a:t>Encourage </a:t>
            </a:r>
            <a:r>
              <a:rPr lang="en-US" dirty="0"/>
              <a:t>adults to let go of their comfortable faith so they can </a:t>
            </a:r>
            <a:r>
              <a:rPr lang="en-US" dirty="0" smtClean="0"/>
              <a:t>grow.  </a:t>
            </a:r>
            <a:endParaRPr lang="en-US" dirty="0"/>
          </a:p>
          <a:p>
            <a:pPr marL="171450" indent="-171450">
              <a:buFont typeface="Arial" panose="020B0604020202020204" pitchFamily="34" charset="0"/>
              <a:buChar char="•"/>
            </a:pPr>
            <a:r>
              <a:rPr lang="en-US" dirty="0" smtClean="0"/>
              <a:t>Support </a:t>
            </a:r>
            <a:r>
              <a:rPr lang="en-US" dirty="0"/>
              <a:t>adults in those transitional moments when they seem to be “ losing their </a:t>
            </a:r>
            <a:r>
              <a:rPr lang="en-US" dirty="0" smtClean="0"/>
              <a:t>faith</a:t>
            </a:r>
            <a:r>
              <a:rPr lang="en-US" dirty="0"/>
              <a:t>.</a:t>
            </a:r>
            <a:r>
              <a:rPr lang="en-US" dirty="0" smtClean="0"/>
              <a:t>   </a:t>
            </a:r>
            <a:endParaRPr lang="en-US" dirty="0"/>
          </a:p>
          <a:p>
            <a:pPr marL="171450" indent="-171450">
              <a:buFont typeface="Arial" panose="020B0604020202020204" pitchFamily="34" charset="0"/>
              <a:buChar char="•"/>
            </a:pPr>
            <a:r>
              <a:rPr lang="en-US" dirty="0" smtClean="0"/>
              <a:t>Listen and talk </a:t>
            </a:r>
            <a:r>
              <a:rPr lang="en-US" dirty="0"/>
              <a:t>a lot about adult formation and what it looks </a:t>
            </a:r>
            <a:r>
              <a:rPr lang="en-US" dirty="0" smtClean="0"/>
              <a:t>like</a:t>
            </a:r>
            <a:r>
              <a:rPr lang="en-US" dirty="0"/>
              <a:t> </a:t>
            </a:r>
            <a:r>
              <a:rPr lang="en-US" dirty="0" smtClean="0"/>
              <a:t>to meet the needs of adults.</a:t>
            </a:r>
          </a:p>
          <a:p>
            <a:endParaRPr lang="en-US" dirty="0" smtClean="0"/>
          </a:p>
          <a:p>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35BE21DA-F72E-4AE5-A18D-D1F0C866A4CD}" type="slidenum">
              <a:rPr lang="en-US" smtClean="0"/>
              <a:pPr/>
              <a:t>22</a:t>
            </a:fld>
            <a:endParaRPr lang="en-US" dirty="0"/>
          </a:p>
        </p:txBody>
      </p:sp>
    </p:spTree>
    <p:extLst>
      <p:ext uri="{BB962C8B-B14F-4D97-AF65-F5344CB8AC3E}">
        <p14:creationId xmlns:p14="http://schemas.microsoft.com/office/powerpoint/2010/main" xmlns="" val="1112623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11:59am</a:t>
            </a:r>
          </a:p>
          <a:p>
            <a:r>
              <a:rPr lang="en-US" dirty="0" smtClean="0"/>
              <a:t>It helps to picture the future in order to turn it into a reality.</a:t>
            </a:r>
          </a:p>
          <a:p>
            <a:r>
              <a:rPr lang="en-US" dirty="0" smtClean="0">
                <a:latin typeface="Arial Rounded MT Bold" pitchFamily="34" charset="0"/>
              </a:rPr>
              <a:t>Every Catholic a disciple</a:t>
            </a:r>
          </a:p>
          <a:p>
            <a:r>
              <a:rPr lang="en-US" dirty="0" smtClean="0">
                <a:latin typeface="Arial Rounded MT Bold" pitchFamily="34" charset="0"/>
              </a:rPr>
              <a:t>Every Catholic in ongoing formation</a:t>
            </a:r>
          </a:p>
          <a:p>
            <a:r>
              <a:rPr lang="en-US" dirty="0" smtClean="0">
                <a:latin typeface="Arial Rounded MT Bold" pitchFamily="34" charset="0"/>
              </a:rPr>
              <a:t>Every Catholic experiencing conversion</a:t>
            </a:r>
          </a:p>
          <a:p>
            <a:r>
              <a:rPr lang="en-US" dirty="0" smtClean="0">
                <a:latin typeface="Arial Rounded MT Bold" pitchFamily="34" charset="0"/>
              </a:rPr>
              <a:t>Every Catholic living faith openly</a:t>
            </a:r>
          </a:p>
          <a:p>
            <a:r>
              <a:rPr lang="en-US" dirty="0" smtClean="0">
                <a:latin typeface="Arial Rounded MT Bold" pitchFamily="34" charset="0"/>
              </a:rPr>
              <a:t>Every Catholic family forming disciples</a:t>
            </a:r>
          </a:p>
          <a:p>
            <a:r>
              <a:rPr lang="en-US" dirty="0" smtClean="0">
                <a:latin typeface="Arial Rounded MT Bold" pitchFamily="34" charset="0"/>
              </a:rPr>
              <a:t>Every Catholic involved in sharing faith</a:t>
            </a:r>
          </a:p>
          <a:p>
            <a:r>
              <a:rPr lang="en-US" dirty="0" smtClean="0">
                <a:latin typeface="Arial Rounded MT Bold" pitchFamily="34" charset="0"/>
              </a:rPr>
              <a:t>Every</a:t>
            </a:r>
            <a:r>
              <a:rPr lang="en-US" dirty="0" smtClean="0"/>
              <a:t> </a:t>
            </a:r>
            <a:r>
              <a:rPr lang="en-US" dirty="0" smtClean="0">
                <a:latin typeface="Arial Rounded MT Bold" pitchFamily="34" charset="0"/>
              </a:rPr>
              <a:t>Catholic an agent of invitation and welcome</a:t>
            </a:r>
          </a:p>
          <a:p>
            <a:endParaRPr lang="en-US" b="1" dirty="0" smtClean="0"/>
          </a:p>
          <a:p>
            <a:r>
              <a:rPr lang="en-US" b="1" dirty="0" smtClean="0"/>
              <a:t>Do you embrace this picture?</a:t>
            </a:r>
          </a:p>
          <a:p>
            <a:endParaRPr lang="en-US" b="1" dirty="0"/>
          </a:p>
          <a:p>
            <a:r>
              <a:rPr lang="en-US" b="1" dirty="0" smtClean="0"/>
              <a:t>Then, it’s </a:t>
            </a:r>
            <a:r>
              <a:rPr lang="en-US" b="1" dirty="0"/>
              <a:t>time for every </a:t>
            </a:r>
            <a:r>
              <a:rPr lang="en-US" b="1" dirty="0" smtClean="0"/>
              <a:t>parish in the Diocese of San Jose to renew their commitment </a:t>
            </a:r>
            <a:r>
              <a:rPr lang="en-US" b="1" dirty="0"/>
              <a:t>to adult faith formation. </a:t>
            </a:r>
            <a:endParaRPr lang="en-US" b="1" dirty="0" smtClean="0"/>
          </a:p>
          <a:p>
            <a:endParaRPr lang="en-US" b="1" dirty="0"/>
          </a:p>
          <a:p>
            <a:r>
              <a:rPr lang="en-US" dirty="0" smtClean="0"/>
              <a:t>Bishop McGrath relies </a:t>
            </a:r>
            <a:r>
              <a:rPr lang="en-US" dirty="0"/>
              <a:t>on our pastoral creativity </a:t>
            </a:r>
            <a:r>
              <a:rPr lang="en-US" dirty="0" smtClean="0"/>
              <a:t>and dedication to </a:t>
            </a:r>
            <a:r>
              <a:rPr lang="en-US" b="1" dirty="0" smtClean="0"/>
              <a:t>put adults in the center.</a:t>
            </a:r>
          </a:p>
          <a:p>
            <a:endParaRPr lang="en-US" dirty="0"/>
          </a:p>
        </p:txBody>
      </p:sp>
      <p:sp>
        <p:nvSpPr>
          <p:cNvPr id="4" name="Slide Number Placeholder 3"/>
          <p:cNvSpPr>
            <a:spLocks noGrp="1"/>
          </p:cNvSpPr>
          <p:nvPr>
            <p:ph type="sldNum" sz="quarter" idx="10"/>
          </p:nvPr>
        </p:nvSpPr>
        <p:spPr/>
        <p:txBody>
          <a:bodyPr/>
          <a:lstStyle/>
          <a:p>
            <a:fld id="{35BE21DA-F72E-4AE5-A18D-D1F0C866A4CD}" type="slidenum">
              <a:rPr lang="en-US" smtClean="0"/>
              <a:pPr/>
              <a:t>23</a:t>
            </a:fld>
            <a:endParaRPr lang="en-US" dirty="0"/>
          </a:p>
        </p:txBody>
      </p:sp>
    </p:spTree>
    <p:extLst>
      <p:ext uri="{BB962C8B-B14F-4D97-AF65-F5344CB8AC3E}">
        <p14:creationId xmlns:p14="http://schemas.microsoft.com/office/powerpoint/2010/main" xmlns="" val="2832820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12:00pm</a:t>
            </a:r>
          </a:p>
          <a:p>
            <a:endParaRPr lang="en-US" dirty="0" smtClean="0"/>
          </a:p>
          <a:p>
            <a:r>
              <a:rPr lang="en-US" dirty="0" smtClean="0"/>
              <a:t>After lunch we will look at a Adults at the Center roadmap to reflect on possible strategies to build an adult church, to make disciples of adults.  We will share with each other our wisdom, questions, hopes and dreams.</a:t>
            </a:r>
          </a:p>
          <a:p>
            <a:endParaRPr lang="en-US" dirty="0"/>
          </a:p>
        </p:txBody>
      </p:sp>
      <p:sp>
        <p:nvSpPr>
          <p:cNvPr id="4" name="Slide Number Placeholder 3"/>
          <p:cNvSpPr>
            <a:spLocks noGrp="1"/>
          </p:cNvSpPr>
          <p:nvPr>
            <p:ph type="sldNum" sz="quarter" idx="10"/>
          </p:nvPr>
        </p:nvSpPr>
        <p:spPr/>
        <p:txBody>
          <a:bodyPr/>
          <a:lstStyle/>
          <a:p>
            <a:fld id="{35BE21DA-F72E-4AE5-A18D-D1F0C866A4CD}" type="slidenum">
              <a:rPr lang="en-US" smtClean="0"/>
              <a:pPr/>
              <a:t>24</a:t>
            </a:fld>
            <a:endParaRPr lang="en-US" dirty="0"/>
          </a:p>
        </p:txBody>
      </p:sp>
    </p:spTree>
    <p:extLst>
      <p:ext uri="{BB962C8B-B14F-4D97-AF65-F5344CB8AC3E}">
        <p14:creationId xmlns:p14="http://schemas.microsoft.com/office/powerpoint/2010/main" xmlns="" val="718909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10:46 am</a:t>
            </a:r>
          </a:p>
          <a:p>
            <a:endParaRPr lang="en-US" altLang="en-US" dirty="0"/>
          </a:p>
          <a:p>
            <a:r>
              <a:rPr lang="en-US" altLang="en-US" dirty="0" smtClean="0"/>
              <a:t>These statistics are taken from the 2015 diocesan catechetical report on adult faith formation.</a:t>
            </a:r>
          </a:p>
          <a:p>
            <a:endParaRPr lang="en-US" altLang="en-US" dirty="0" smtClean="0"/>
          </a:p>
          <a:p>
            <a:r>
              <a:rPr lang="en-US" altLang="en-US" dirty="0" smtClean="0"/>
              <a:t>Insights?  Where are we currently putting our efforts? </a:t>
            </a:r>
          </a:p>
          <a:p>
            <a:endParaRPr lang="en-US" altLang="en-US" dirty="0" smtClean="0"/>
          </a:p>
          <a:p>
            <a:endParaRPr lang="en-US" altLang="en-US" dirty="0" smtClean="0"/>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35BE21DA-F72E-4AE5-A18D-D1F0C866A4CD}" type="slidenum">
              <a:rPr lang="en-US" smtClean="0"/>
              <a:pPr/>
              <a:t>3</a:t>
            </a:fld>
            <a:endParaRPr lang="en-US" dirty="0"/>
          </a:p>
        </p:txBody>
      </p:sp>
    </p:spTree>
    <p:extLst>
      <p:ext uri="{BB962C8B-B14F-4D97-AF65-F5344CB8AC3E}">
        <p14:creationId xmlns:p14="http://schemas.microsoft.com/office/powerpoint/2010/main" xmlns="" val="2151107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47 am  </a:t>
            </a:r>
          </a:p>
          <a:p>
            <a:r>
              <a:rPr lang="en-US" dirty="0" smtClean="0"/>
              <a:t>This morning, through presentation and conversation we will reflect on the importance of putting adults at the center of faith formation.</a:t>
            </a:r>
          </a:p>
          <a:p>
            <a:endParaRPr lang="en-US" dirty="0"/>
          </a:p>
          <a:p>
            <a:r>
              <a:rPr lang="en-US" dirty="0" smtClean="0"/>
              <a:t>In the afternoon, we will reflect on our response to this challenge using the working document, “Adults at the Center… a roadmap.”</a:t>
            </a:r>
          </a:p>
          <a:p>
            <a:endParaRPr lang="en-US" dirty="0"/>
          </a:p>
          <a:p>
            <a:r>
              <a:rPr lang="en-US" dirty="0" smtClean="0"/>
              <a:t>Refer </a:t>
            </a:r>
            <a:r>
              <a:rPr lang="en-US" dirty="0"/>
              <a:t>to </a:t>
            </a:r>
            <a:r>
              <a:rPr lang="en-US" dirty="0" smtClean="0"/>
              <a:t>slide:</a:t>
            </a:r>
            <a:endParaRPr lang="en-US" dirty="0"/>
          </a:p>
          <a:p>
            <a:r>
              <a:rPr lang="en-US" dirty="0" smtClean="0"/>
              <a:t>Here is the overview of what we will be covering before lunch.</a:t>
            </a:r>
          </a:p>
          <a:p>
            <a:endParaRPr lang="en-US" dirty="0"/>
          </a:p>
          <a:p>
            <a:r>
              <a:rPr lang="en-US" dirty="0" smtClean="0"/>
              <a:t>10:48 am Sharing in pairs ( 4 minutes)</a:t>
            </a:r>
          </a:p>
          <a:p>
            <a:r>
              <a:rPr lang="en-US" dirty="0" smtClean="0"/>
              <a:t>How do you understand adult faith formation?</a:t>
            </a:r>
          </a:p>
          <a:p>
            <a:endParaRPr lang="en-US" dirty="0"/>
          </a:p>
          <a:p>
            <a:r>
              <a:rPr lang="en-US" dirty="0" smtClean="0"/>
              <a:t>10:52am   Large group sharing of words or phrases that describe adult faith formation </a:t>
            </a:r>
          </a:p>
          <a:p>
            <a:endParaRPr lang="en-US" dirty="0"/>
          </a:p>
          <a:p>
            <a:r>
              <a:rPr lang="en-US" dirty="0"/>
              <a:t>	</a:t>
            </a:r>
          </a:p>
          <a:p>
            <a:r>
              <a:rPr lang="en-US" dirty="0" smtClean="0"/>
              <a:t>  </a:t>
            </a:r>
            <a:endParaRPr lang="en-US" dirty="0"/>
          </a:p>
          <a:p>
            <a:endParaRPr lang="en-US" dirty="0"/>
          </a:p>
        </p:txBody>
      </p:sp>
      <p:sp>
        <p:nvSpPr>
          <p:cNvPr id="4" name="Slide Number Placeholder 3"/>
          <p:cNvSpPr>
            <a:spLocks noGrp="1"/>
          </p:cNvSpPr>
          <p:nvPr>
            <p:ph type="sldNum" sz="quarter" idx="10"/>
          </p:nvPr>
        </p:nvSpPr>
        <p:spPr/>
        <p:txBody>
          <a:bodyPr/>
          <a:lstStyle/>
          <a:p>
            <a:fld id="{35BE21DA-F72E-4AE5-A18D-D1F0C866A4CD}" type="slidenum">
              <a:rPr lang="en-US" smtClean="0"/>
              <a:pPr/>
              <a:t>4</a:t>
            </a:fld>
            <a:endParaRPr lang="en-US" dirty="0"/>
          </a:p>
        </p:txBody>
      </p:sp>
    </p:spTree>
    <p:extLst>
      <p:ext uri="{BB962C8B-B14F-4D97-AF65-F5344CB8AC3E}">
        <p14:creationId xmlns:p14="http://schemas.microsoft.com/office/powerpoint/2010/main" xmlns="" val="1780015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smtClean="0"/>
              <a:t>10:55am</a:t>
            </a:r>
          </a:p>
          <a:p>
            <a:pPr>
              <a:buNone/>
            </a:pPr>
            <a:r>
              <a:rPr lang="en-US" dirty="0" smtClean="0"/>
              <a:t>In preparation for today’s gathering I invited you to review  the Introduction and Chapters I and II of </a:t>
            </a:r>
            <a:r>
              <a:rPr lang="en-US" i="1" dirty="0" smtClean="0"/>
              <a:t>Our Hearts Were Burning Within Us</a:t>
            </a:r>
            <a:r>
              <a:rPr lang="en-US" dirty="0" smtClean="0"/>
              <a:t>.  </a:t>
            </a:r>
          </a:p>
          <a:p>
            <a:pPr>
              <a:buNone/>
            </a:pPr>
            <a:endParaRPr lang="en-US" dirty="0"/>
          </a:p>
          <a:p>
            <a:pPr>
              <a:buNone/>
            </a:pPr>
            <a:r>
              <a:rPr lang="en-US" dirty="0" smtClean="0"/>
              <a:t>This document gives us our marching orders.   </a:t>
            </a:r>
          </a:p>
          <a:p>
            <a:pPr>
              <a:buNone/>
            </a:pPr>
            <a:endParaRPr lang="en-US" sz="1400" dirty="0" smtClean="0"/>
          </a:p>
          <a:p>
            <a:pPr>
              <a:buNone/>
            </a:pPr>
            <a:r>
              <a:rPr lang="en-US" sz="1100" dirty="0" smtClean="0"/>
              <a:t>Refer to slide.</a:t>
            </a:r>
          </a:p>
          <a:p>
            <a:pPr>
              <a:buNone/>
            </a:pPr>
            <a:endParaRPr lang="en-US" sz="1100" dirty="0"/>
          </a:p>
          <a:p>
            <a:r>
              <a:rPr lang="en-US" altLang="en-US" sz="1100" dirty="0"/>
              <a:t>Now, if you were to give one reason why adult faith formation should be a priority in your parish today, what would you say?  	</a:t>
            </a:r>
          </a:p>
          <a:p>
            <a:endParaRPr lang="en-US" altLang="en-US" sz="1100" dirty="0"/>
          </a:p>
          <a:p>
            <a:r>
              <a:rPr lang="en-US" altLang="en-US" sz="1100" dirty="0"/>
              <a:t>Think for a minute then turn to a partner and share it – 1 minute each</a:t>
            </a:r>
          </a:p>
          <a:p>
            <a:endParaRPr lang="en-US" altLang="en-US" sz="1100" dirty="0"/>
          </a:p>
          <a:p>
            <a:r>
              <a:rPr lang="en-US" altLang="en-US" sz="1100" dirty="0" smtClean="0"/>
              <a:t>11:00 am Large </a:t>
            </a:r>
            <a:r>
              <a:rPr lang="en-US" altLang="en-US" sz="1100" dirty="0"/>
              <a:t>group feedback – </a:t>
            </a:r>
            <a:r>
              <a:rPr lang="en-US" altLang="en-US" sz="1100" dirty="0" smtClean="0"/>
              <a:t>3 </a:t>
            </a:r>
            <a:r>
              <a:rPr lang="en-US" altLang="en-US" sz="1100" dirty="0"/>
              <a:t>min</a:t>
            </a:r>
            <a:br>
              <a:rPr lang="en-US" altLang="en-US" sz="1100" dirty="0"/>
            </a:br>
            <a:r>
              <a:rPr lang="en-US" altLang="en-US" sz="1100" dirty="0"/>
              <a:t>	</a:t>
            </a:r>
          </a:p>
          <a:p>
            <a:r>
              <a:rPr lang="en-US" altLang="en-US" sz="1100" dirty="0"/>
              <a:t>If not mentioned in feedback, add:</a:t>
            </a:r>
          </a:p>
          <a:p>
            <a:pPr>
              <a:buFont typeface="Arial" pitchFamily="34" charset="0"/>
              <a:buChar char="•"/>
            </a:pPr>
            <a:r>
              <a:rPr lang="en-US" altLang="en-US" sz="1100" dirty="0"/>
              <a:t>Adults are </a:t>
            </a:r>
            <a:r>
              <a:rPr lang="en-US" altLang="en-US" sz="1100" u="sng" dirty="0"/>
              <a:t>responsible for being evangelizers to the next generation</a:t>
            </a:r>
            <a:r>
              <a:rPr lang="en-US" altLang="en-US" sz="1100" dirty="0"/>
              <a:t> – responding to teachable moments in families, answering questions and objections with confidence and faith, </a:t>
            </a:r>
            <a:endParaRPr lang="en-US" altLang="en-US" sz="1100" dirty="0" smtClean="0"/>
          </a:p>
          <a:p>
            <a:pPr>
              <a:buFont typeface="Arial" pitchFamily="34" charset="0"/>
              <a:buChar char="•"/>
            </a:pPr>
            <a:r>
              <a:rPr lang="en-US" altLang="en-US" sz="1100" dirty="0" smtClean="0"/>
              <a:t>above </a:t>
            </a:r>
            <a:r>
              <a:rPr lang="en-US" altLang="en-US" sz="1100" dirty="0"/>
              <a:t>all:  being </a:t>
            </a:r>
            <a:r>
              <a:rPr lang="en-US" altLang="en-US" sz="1100" u="sng" dirty="0"/>
              <a:t>witnesses</a:t>
            </a:r>
            <a:r>
              <a:rPr lang="en-US" altLang="en-US" sz="1100" dirty="0"/>
              <a:t>.  You cannot witness to what you don’t have or what you don’t practice</a:t>
            </a:r>
            <a:r>
              <a:rPr lang="en-US" altLang="en-US" sz="1100" dirty="0" smtClean="0"/>
              <a:t>!  </a:t>
            </a:r>
          </a:p>
          <a:p>
            <a:pPr>
              <a:buFont typeface="Arial" pitchFamily="34" charset="0"/>
              <a:buChar char="•"/>
            </a:pPr>
            <a:r>
              <a:rPr lang="en-US" altLang="en-US" sz="1100" dirty="0" smtClean="0"/>
              <a:t>Disciples make disciples!</a:t>
            </a:r>
            <a:endParaRPr lang="en-US" altLang="en-US" sz="1100" dirty="0"/>
          </a:p>
          <a:p>
            <a:pPr>
              <a:buFont typeface="Arial" pitchFamily="34" charset="0"/>
              <a:buChar char="•"/>
            </a:pPr>
            <a:r>
              <a:rPr lang="en-US" altLang="en-US" sz="1100" dirty="0"/>
              <a:t>Lay ministers need formation in order to serve the Church as </a:t>
            </a:r>
            <a:r>
              <a:rPr lang="en-US" altLang="en-US" sz="1100" u="sng" dirty="0"/>
              <a:t>competent and credible</a:t>
            </a:r>
            <a:r>
              <a:rPr lang="en-US" altLang="en-US" sz="1100" dirty="0"/>
              <a:t> </a:t>
            </a:r>
            <a:r>
              <a:rPr lang="en-US" altLang="en-US" sz="1100" u="sng" dirty="0"/>
              <a:t>representatives</a:t>
            </a:r>
            <a:r>
              <a:rPr lang="en-US" altLang="en-US" sz="1100" dirty="0"/>
              <a:t>.  </a:t>
            </a:r>
          </a:p>
          <a:p>
            <a:endParaRPr lang="en-US" dirty="0"/>
          </a:p>
        </p:txBody>
      </p:sp>
      <p:sp>
        <p:nvSpPr>
          <p:cNvPr id="4" name="Slide Number Placeholder 3"/>
          <p:cNvSpPr>
            <a:spLocks noGrp="1"/>
          </p:cNvSpPr>
          <p:nvPr>
            <p:ph type="sldNum" sz="quarter" idx="10"/>
          </p:nvPr>
        </p:nvSpPr>
        <p:spPr/>
        <p:txBody>
          <a:bodyPr/>
          <a:lstStyle/>
          <a:p>
            <a:fld id="{35BE21DA-F72E-4AE5-A18D-D1F0C866A4CD}" type="slidenum">
              <a:rPr lang="en-US" smtClean="0"/>
              <a:pPr/>
              <a:t>5</a:t>
            </a:fld>
            <a:endParaRPr lang="en-US" dirty="0"/>
          </a:p>
        </p:txBody>
      </p:sp>
    </p:spTree>
    <p:extLst>
      <p:ext uri="{BB962C8B-B14F-4D97-AF65-F5344CB8AC3E}">
        <p14:creationId xmlns:p14="http://schemas.microsoft.com/office/powerpoint/2010/main" xmlns="" val="2492932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685800"/>
            <a:ext cx="4648200" cy="3486150"/>
          </a:xfrm>
        </p:spPr>
      </p:sp>
      <p:sp>
        <p:nvSpPr>
          <p:cNvPr id="3" name="Notes Placeholder 2"/>
          <p:cNvSpPr>
            <a:spLocks noGrp="1"/>
          </p:cNvSpPr>
          <p:nvPr>
            <p:ph type="body" idx="1"/>
          </p:nvPr>
        </p:nvSpPr>
        <p:spPr/>
        <p:txBody>
          <a:bodyPr/>
          <a:lstStyle/>
          <a:p>
            <a:r>
              <a:rPr lang="en-US" altLang="en-US" dirty="0" smtClean="0"/>
              <a:t>	</a:t>
            </a:r>
          </a:p>
          <a:p>
            <a:pPr>
              <a:buNone/>
            </a:pPr>
            <a:r>
              <a:rPr lang="en-US" dirty="0" smtClean="0"/>
              <a:t>11:03 am  Refer to slide:</a:t>
            </a:r>
          </a:p>
          <a:p>
            <a:endParaRPr lang="en-US" altLang="en-US" dirty="0"/>
          </a:p>
          <a:p>
            <a:r>
              <a:rPr lang="en-US" altLang="en-US" dirty="0" smtClean="0"/>
              <a:t>Now, let us listen to what Bishop McGrath has to say to us:</a:t>
            </a:r>
            <a:endParaRPr lang="en-US" altLang="en-US" dirty="0"/>
          </a:p>
          <a:p>
            <a:pPr>
              <a:buNone/>
            </a:pPr>
            <a:endParaRPr lang="en-US" dirty="0" smtClean="0"/>
          </a:p>
          <a:p>
            <a:pPr>
              <a:buNone/>
            </a:pPr>
            <a:r>
              <a:rPr lang="en-US" b="1" dirty="0" smtClean="0"/>
              <a:t>Share the videotape of </a:t>
            </a:r>
            <a:r>
              <a:rPr lang="en-US" b="1" dirty="0"/>
              <a:t>Bishop McGrath’s comments and words of support</a:t>
            </a:r>
            <a:r>
              <a:rPr lang="en-US" b="1" dirty="0" smtClean="0"/>
              <a:t>.</a:t>
            </a:r>
          </a:p>
          <a:p>
            <a:pPr>
              <a:buNone/>
            </a:pPr>
            <a:endParaRPr lang="en-US" b="1" dirty="0"/>
          </a:p>
          <a:p>
            <a:pPr>
              <a:buNone/>
            </a:pPr>
            <a:r>
              <a:rPr lang="en-US" b="1" dirty="0" smtClean="0"/>
              <a:t>11:07  What are you feeling after hearing our Bishop?</a:t>
            </a:r>
          </a:p>
          <a:p>
            <a:pPr>
              <a:buNone/>
            </a:pPr>
            <a:endParaRPr lang="en-US" dirty="0"/>
          </a:p>
          <a:p>
            <a:pPr>
              <a:buNone/>
            </a:pPr>
            <a:endParaRPr lang="en-US" dirty="0" smtClean="0"/>
          </a:p>
          <a:p>
            <a:pPr>
              <a:buNone/>
            </a:pPr>
            <a:endParaRPr lang="en-US" dirty="0" smtClean="0"/>
          </a:p>
          <a:p>
            <a:pPr>
              <a:buNone/>
            </a:pPr>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35BE21DA-F72E-4AE5-A18D-D1F0C866A4CD}" type="slidenum">
              <a:rPr lang="en-US" smtClean="0"/>
              <a:pPr/>
              <a:t>6</a:t>
            </a:fld>
            <a:endParaRPr lang="en-US" dirty="0"/>
          </a:p>
        </p:txBody>
      </p:sp>
    </p:spTree>
    <p:extLst>
      <p:ext uri="{BB962C8B-B14F-4D97-AF65-F5344CB8AC3E}">
        <p14:creationId xmlns:p14="http://schemas.microsoft.com/office/powerpoint/2010/main" xmlns="" val="3980890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smtClean="0"/>
              <a:t>11:10am</a:t>
            </a:r>
          </a:p>
          <a:p>
            <a:pPr>
              <a:buNone/>
            </a:pPr>
            <a:r>
              <a:rPr lang="en-US" dirty="0" smtClean="0"/>
              <a:t>Three </a:t>
            </a:r>
            <a:r>
              <a:rPr lang="en-US" dirty="0"/>
              <a:t>goals of </a:t>
            </a:r>
            <a:r>
              <a:rPr lang="en-US" dirty="0" smtClean="0"/>
              <a:t>Adult Faith Formation</a:t>
            </a:r>
            <a:r>
              <a:rPr lang="en-US" dirty="0"/>
              <a:t> </a:t>
            </a:r>
            <a:r>
              <a:rPr lang="en-US" dirty="0" smtClean="0"/>
              <a:t>in </a:t>
            </a:r>
            <a:r>
              <a:rPr lang="en-US" i="1" dirty="0" smtClean="0"/>
              <a:t>Our </a:t>
            </a:r>
            <a:r>
              <a:rPr lang="en-US" i="1" dirty="0"/>
              <a:t>Hearts Were </a:t>
            </a:r>
            <a:r>
              <a:rPr lang="en-US" i="1" dirty="0" smtClean="0"/>
              <a:t>Burning Within Us</a:t>
            </a:r>
            <a:endParaRPr lang="en-US" i="1" dirty="0"/>
          </a:p>
          <a:p>
            <a:pPr marL="232943" indent="-232943">
              <a:buAutoNum type="arabicPeriod"/>
            </a:pPr>
            <a:r>
              <a:rPr lang="en-US" dirty="0"/>
              <a:t>Invite and enable </a:t>
            </a:r>
            <a:r>
              <a:rPr lang="en-US" b="1" dirty="0"/>
              <a:t>ongoing conversion to Jesus</a:t>
            </a:r>
            <a:r>
              <a:rPr lang="en-US" dirty="0"/>
              <a:t> in Holiness of Life.</a:t>
            </a:r>
          </a:p>
          <a:p>
            <a:pPr marL="232943" indent="-232943">
              <a:buAutoNum type="arabicPeriod"/>
            </a:pPr>
            <a:r>
              <a:rPr lang="en-US" dirty="0"/>
              <a:t> Promote and support </a:t>
            </a:r>
            <a:r>
              <a:rPr lang="en-US" b="1" dirty="0"/>
              <a:t>active membership in the Christian Community</a:t>
            </a:r>
          </a:p>
          <a:p>
            <a:pPr marL="232943" indent="-232943">
              <a:buAutoNum type="arabicPeriod"/>
            </a:pPr>
            <a:r>
              <a:rPr lang="en-US" b="1" dirty="0"/>
              <a:t>Call and prepare adults to act as Disciples in Mission in the World</a:t>
            </a:r>
            <a:r>
              <a:rPr lang="en-US" dirty="0" smtClean="0"/>
              <a:t>.</a:t>
            </a:r>
          </a:p>
          <a:p>
            <a:pPr marL="232943" indent="-232943">
              <a:buAutoNum type="arabicPeriod"/>
            </a:pPr>
            <a:endParaRPr lang="en-US" dirty="0"/>
          </a:p>
          <a:p>
            <a:r>
              <a:rPr lang="en-US" dirty="0" smtClean="0"/>
              <a:t>Where do you think most adult Catholics are, goal  1, 2 or 3?</a:t>
            </a:r>
          </a:p>
          <a:p>
            <a:pPr marL="232943" indent="-232943">
              <a:buAutoNum type="arabicPeriod"/>
            </a:pPr>
            <a:endParaRPr lang="en-US" b="1" dirty="0"/>
          </a:p>
          <a:p>
            <a:r>
              <a:rPr lang="en-US" b="1" dirty="0" smtClean="0"/>
              <a:t>Membership faith:</a:t>
            </a:r>
          </a:p>
          <a:p>
            <a:r>
              <a:rPr lang="en-US" dirty="0"/>
              <a:t>Most adults live in </a:t>
            </a:r>
            <a:r>
              <a:rPr lang="en-US" b="1" dirty="0"/>
              <a:t>membership faith</a:t>
            </a:r>
            <a:r>
              <a:rPr lang="en-US" dirty="0"/>
              <a:t>, </a:t>
            </a:r>
            <a:endParaRPr lang="en-US" dirty="0" smtClean="0"/>
          </a:p>
          <a:p>
            <a:r>
              <a:rPr lang="en-US" dirty="0" smtClean="0"/>
              <a:t>conformity </a:t>
            </a:r>
            <a:r>
              <a:rPr lang="en-US" dirty="0"/>
              <a:t>with the group, </a:t>
            </a:r>
            <a:endParaRPr lang="en-US" dirty="0" smtClean="0"/>
          </a:p>
          <a:p>
            <a:r>
              <a:rPr lang="en-US" b="1" dirty="0" smtClean="0"/>
              <a:t>faith </a:t>
            </a:r>
            <a:r>
              <a:rPr lang="en-US" b="1" dirty="0"/>
              <a:t>is dependent on the group,</a:t>
            </a:r>
            <a:r>
              <a:rPr lang="en-US" dirty="0"/>
              <a:t> </a:t>
            </a:r>
            <a:endParaRPr lang="en-US" dirty="0" smtClean="0"/>
          </a:p>
          <a:p>
            <a:r>
              <a:rPr lang="en-US" dirty="0" smtClean="0"/>
              <a:t>the </a:t>
            </a:r>
            <a:r>
              <a:rPr lang="en-US" dirty="0"/>
              <a:t>risks of membership faith are stagnation, complacency,</a:t>
            </a:r>
          </a:p>
          <a:p>
            <a:endParaRPr lang="en-US" dirty="0"/>
          </a:p>
          <a:p>
            <a:r>
              <a:rPr lang="en-US" b="1" dirty="0"/>
              <a:t>Discipleship faith: </a:t>
            </a:r>
          </a:p>
          <a:p>
            <a:r>
              <a:rPr lang="en-US" dirty="0"/>
              <a:t>It is often </a:t>
            </a:r>
            <a:r>
              <a:rPr lang="en-US" b="1" dirty="0"/>
              <a:t>precipitated by crisis or </a:t>
            </a:r>
            <a:r>
              <a:rPr lang="en-US" b="1" dirty="0" smtClean="0"/>
              <a:t>struggle.</a:t>
            </a:r>
            <a:endParaRPr lang="en-US" b="1" dirty="0"/>
          </a:p>
          <a:p>
            <a:r>
              <a:rPr lang="en-US" dirty="0"/>
              <a:t>I am myself and </a:t>
            </a:r>
            <a:r>
              <a:rPr lang="en-US" b="1" dirty="0"/>
              <a:t>I take responsibility for my beliefs</a:t>
            </a:r>
            <a:r>
              <a:rPr lang="en-US" dirty="0"/>
              <a:t>.  </a:t>
            </a:r>
            <a:endParaRPr lang="en-US" dirty="0" smtClean="0"/>
          </a:p>
          <a:p>
            <a:r>
              <a:rPr lang="en-US" b="1" dirty="0" smtClean="0"/>
              <a:t>Faith  </a:t>
            </a:r>
            <a:r>
              <a:rPr lang="en-US" b="1" dirty="0"/>
              <a:t>is independent</a:t>
            </a:r>
            <a:r>
              <a:rPr lang="en-US" dirty="0"/>
              <a:t>, </a:t>
            </a:r>
            <a:r>
              <a:rPr lang="en-US" b="1" dirty="0"/>
              <a:t>primacy of informed </a:t>
            </a:r>
            <a:r>
              <a:rPr lang="en-US" b="1" dirty="0" smtClean="0"/>
              <a:t>conscience</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5BE21DA-F72E-4AE5-A18D-D1F0C866A4CD}" type="slidenum">
              <a:rPr lang="en-US" smtClean="0"/>
              <a:pPr/>
              <a:t>7</a:t>
            </a:fld>
            <a:endParaRPr lang="en-US" dirty="0"/>
          </a:p>
        </p:txBody>
      </p:sp>
    </p:spTree>
    <p:extLst>
      <p:ext uri="{BB962C8B-B14F-4D97-AF65-F5344CB8AC3E}">
        <p14:creationId xmlns:p14="http://schemas.microsoft.com/office/powerpoint/2010/main" xmlns="" val="1278715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11:11 Refer to slide:</a:t>
            </a:r>
          </a:p>
          <a:p>
            <a:endParaRPr lang="en-US" dirty="0"/>
          </a:p>
          <a:p>
            <a:r>
              <a:rPr lang="en-US" dirty="0" smtClean="0"/>
              <a:t>What word do you see in all three reasons to do formation?</a:t>
            </a:r>
          </a:p>
          <a:p>
            <a:endParaRPr lang="en-US" dirty="0"/>
          </a:p>
          <a:p>
            <a:r>
              <a:rPr lang="en-US" b="1" dirty="0" smtClean="0"/>
              <a:t>Formation grows the relationship.  </a:t>
            </a:r>
          </a:p>
          <a:p>
            <a:endParaRPr lang="en-US" b="1" dirty="0" smtClean="0"/>
          </a:p>
          <a:p>
            <a:r>
              <a:rPr lang="en-US" b="1" dirty="0" smtClean="0"/>
              <a:t>What does these three reasons tell you about formation?  </a:t>
            </a:r>
          </a:p>
          <a:p>
            <a:r>
              <a:rPr lang="en-US" b="1" dirty="0" smtClean="0"/>
              <a:t>(We need to be aware what level people are in to help them move to the next level.)</a:t>
            </a:r>
          </a:p>
          <a:p>
            <a:endParaRPr lang="en-US" dirty="0" smtClean="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5BE21DA-F72E-4AE5-A18D-D1F0C866A4CD}" type="slidenum">
              <a:rPr lang="en-US" smtClean="0"/>
              <a:pPr/>
              <a:t>8</a:t>
            </a:fld>
            <a:endParaRPr lang="en-US" dirty="0"/>
          </a:p>
        </p:txBody>
      </p:sp>
    </p:spTree>
    <p:extLst>
      <p:ext uri="{BB962C8B-B14F-4D97-AF65-F5344CB8AC3E}">
        <p14:creationId xmlns:p14="http://schemas.microsoft.com/office/powerpoint/2010/main" xmlns="" val="270325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648200"/>
          </a:xfrm>
        </p:spPr>
        <p:txBody>
          <a:bodyPr/>
          <a:lstStyle/>
          <a:p>
            <a:r>
              <a:rPr lang="en-US" sz="1100" dirty="0" smtClean="0"/>
              <a:t>11:12am   </a:t>
            </a:r>
          </a:p>
          <a:p>
            <a:r>
              <a:rPr lang="en-US" sz="1100" dirty="0" smtClean="0"/>
              <a:t>Pope Francis asks a great reflection question in </a:t>
            </a:r>
            <a:r>
              <a:rPr lang="en-US" sz="1100" i="1" dirty="0" smtClean="0"/>
              <a:t>The Joy of the Gospel </a:t>
            </a:r>
            <a:r>
              <a:rPr lang="en-US" sz="1100" dirty="0" smtClean="0"/>
              <a:t>to motivate us to put people in relationship with God in Christ.</a:t>
            </a:r>
          </a:p>
          <a:p>
            <a:endParaRPr lang="en-US" sz="1100" dirty="0" smtClean="0"/>
          </a:p>
          <a:p>
            <a:r>
              <a:rPr lang="en-US" sz="1100" dirty="0" smtClean="0"/>
              <a:t>“For if we have received the love which restores meaning to our lives, how can we fail to share that love with others? (8)”</a:t>
            </a:r>
          </a:p>
          <a:p>
            <a:endParaRPr lang="en-US" sz="1100" dirty="0" smtClean="0"/>
          </a:p>
          <a:p>
            <a:r>
              <a:rPr lang="en-US" sz="1100" dirty="0" smtClean="0"/>
              <a:t>Read this quote:</a:t>
            </a:r>
          </a:p>
          <a:p>
            <a:r>
              <a:rPr lang="en-US" sz="1100" dirty="0" smtClean="0"/>
              <a:t> “I invite all Christians, everywhere, at this very moment, to a renewed personal encounter with Jesus Christ, or at least an openness to letting him encounter them.”  Pope Francis, The Joy of the Gospel</a:t>
            </a:r>
          </a:p>
          <a:p>
            <a:endParaRPr lang="en-US" sz="1100" dirty="0"/>
          </a:p>
          <a:p>
            <a:r>
              <a:rPr lang="en-US" sz="1100" dirty="0" smtClean="0"/>
              <a:t>Pope Francis</a:t>
            </a:r>
            <a:r>
              <a:rPr lang="en-US" sz="1100" b="1" dirty="0" smtClean="0"/>
              <a:t> is calling us to a different sense of catechesis, one that is based on experience and encounter. </a:t>
            </a:r>
          </a:p>
          <a:p>
            <a:endParaRPr lang="en-US" sz="1100" b="1" dirty="0" smtClean="0"/>
          </a:p>
          <a:p>
            <a:r>
              <a:rPr lang="en-US" sz="1100" b="1" dirty="0" smtClean="0"/>
              <a:t>Christian </a:t>
            </a:r>
            <a:r>
              <a:rPr lang="en-US" sz="1100" b="1" dirty="0"/>
              <a:t>faith is relationship…. born of an encounter with God in Jesus Christ.  </a:t>
            </a:r>
          </a:p>
          <a:p>
            <a:endParaRPr lang="en-US" sz="1100" dirty="0"/>
          </a:p>
          <a:p>
            <a:r>
              <a:rPr lang="en-US" sz="1100" b="1" dirty="0" smtClean="0"/>
              <a:t>Jesus Christ is our source </a:t>
            </a:r>
            <a:r>
              <a:rPr lang="en-US" sz="1100" b="1" dirty="0"/>
              <a:t>and inspiration of all our efforts at evangelization and </a:t>
            </a:r>
            <a:r>
              <a:rPr lang="en-US" sz="1100" b="1" dirty="0" smtClean="0"/>
              <a:t>catechesis  </a:t>
            </a:r>
          </a:p>
          <a:p>
            <a:endParaRPr lang="en-US" sz="1100" b="1" dirty="0" smtClean="0"/>
          </a:p>
          <a:p>
            <a:r>
              <a:rPr lang="en-US" sz="1100" b="1" dirty="0" smtClean="0"/>
              <a:t>Jesus is the evangelizer! We are able to evangelize through our discipleship to Jesus.</a:t>
            </a:r>
          </a:p>
          <a:p>
            <a:endParaRPr lang="en-US" sz="1100" dirty="0" smtClean="0"/>
          </a:p>
          <a:p>
            <a:endParaRPr lang="en-US" sz="1100" b="1" dirty="0" smtClean="0"/>
          </a:p>
          <a:p>
            <a:endParaRPr lang="en-US" b="1" dirty="0" smtClean="0"/>
          </a:p>
          <a:p>
            <a:endParaRPr lang="en-US" dirty="0" smtClean="0"/>
          </a:p>
          <a:p>
            <a:endParaRPr lang="en-US" b="1" dirty="0"/>
          </a:p>
          <a:p>
            <a:endParaRPr lang="en-US" dirty="0" smtClean="0"/>
          </a:p>
          <a:p>
            <a:endParaRPr lang="en-US" dirty="0"/>
          </a:p>
          <a:p>
            <a:endParaRPr lang="en-US" dirty="0" smtClean="0"/>
          </a:p>
          <a:p>
            <a:endParaRPr lang="en-US" sz="1600" dirty="0"/>
          </a:p>
          <a:p>
            <a:endParaRPr lang="en-US" sz="1600" dirty="0" smtClean="0">
              <a:solidFill>
                <a:srgbClr val="FF0000"/>
              </a:solidFill>
            </a:endParaRPr>
          </a:p>
          <a:p>
            <a:endParaRPr lang="en-US" sz="1600" dirty="0" smtClean="0">
              <a:solidFill>
                <a:srgbClr val="FF0000"/>
              </a:solidFill>
            </a:endParaRPr>
          </a:p>
          <a:p>
            <a:endParaRPr lang="en-US" sz="1600" dirty="0"/>
          </a:p>
          <a:p>
            <a:endParaRPr lang="en-US" dirty="0"/>
          </a:p>
          <a:p>
            <a:endParaRPr lang="en-US" dirty="0" smtClean="0"/>
          </a:p>
          <a:p>
            <a:endParaRPr lang="en-US" sz="1600" dirty="0"/>
          </a:p>
          <a:p>
            <a:endParaRPr lang="en-US" sz="1600" dirty="0"/>
          </a:p>
          <a:p>
            <a:endParaRPr lang="en-US" sz="1600" dirty="0"/>
          </a:p>
          <a:p>
            <a:endParaRPr lang="en-US" sz="1600" dirty="0"/>
          </a:p>
          <a:p>
            <a:endParaRPr lang="en-US" sz="1100" dirty="0"/>
          </a:p>
          <a:p>
            <a:pPr>
              <a:buNone/>
            </a:pPr>
            <a:endParaRPr lang="en-US" sz="1100" dirty="0"/>
          </a:p>
          <a:p>
            <a:endParaRPr lang="en-US" dirty="0"/>
          </a:p>
        </p:txBody>
      </p:sp>
      <p:sp>
        <p:nvSpPr>
          <p:cNvPr id="4" name="Slide Number Placeholder 3"/>
          <p:cNvSpPr>
            <a:spLocks noGrp="1"/>
          </p:cNvSpPr>
          <p:nvPr>
            <p:ph type="sldNum" sz="quarter" idx="10"/>
          </p:nvPr>
        </p:nvSpPr>
        <p:spPr/>
        <p:txBody>
          <a:bodyPr/>
          <a:lstStyle/>
          <a:p>
            <a:fld id="{35BE21DA-F72E-4AE5-A18D-D1F0C866A4CD}" type="slidenum">
              <a:rPr lang="en-US" smtClean="0"/>
              <a:pPr/>
              <a:t>9</a:t>
            </a:fld>
            <a:endParaRPr lang="en-US" dirty="0"/>
          </a:p>
        </p:txBody>
      </p:sp>
    </p:spTree>
    <p:extLst>
      <p:ext uri="{BB962C8B-B14F-4D97-AF65-F5344CB8AC3E}">
        <p14:creationId xmlns:p14="http://schemas.microsoft.com/office/powerpoint/2010/main" xmlns="" val="270610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55867AD-53DD-4479-A77D-05771C852877}" type="datetime1">
              <a:rPr lang="en-US" smtClean="0"/>
              <a:pPr/>
              <a:t>5/23/2016</a:t>
            </a:fld>
            <a:endParaRPr lang="en-US" dirty="0"/>
          </a:p>
        </p:txBody>
      </p:sp>
      <p:sp>
        <p:nvSpPr>
          <p:cNvPr id="8" name="Slide Number Placeholder 7"/>
          <p:cNvSpPr>
            <a:spLocks noGrp="1"/>
          </p:cNvSpPr>
          <p:nvPr>
            <p:ph type="sldNum" sz="quarter" idx="11"/>
          </p:nvPr>
        </p:nvSpPr>
        <p:spPr/>
        <p:txBody>
          <a:bodyPr/>
          <a:lstStyle/>
          <a:p>
            <a:fld id="{C6B0919A-52B4-41F3-97B6-217EE5B3AC2D}"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03D762-72D5-4A04-8566-1BE655575887}" type="datetime1">
              <a:rPr lang="en-US" smtClean="0"/>
              <a:pPr/>
              <a:t>5/23/2016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B0919A-52B4-41F3-97B6-217EE5B3AC2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E74A84-3ED7-40B0-A225-028BA2285A38}" type="datetime1">
              <a:rPr lang="en-US" smtClean="0"/>
              <a:pPr/>
              <a:t>5/23/2016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B0919A-52B4-41F3-97B6-217EE5B3AC2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D72281BA-E710-4D22-8D86-C7AFA4E8EC50}" type="datetime1">
              <a:rPr lang="en-US" smtClean="0"/>
              <a:pPr/>
              <a:t>5/23/2016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B0919A-52B4-41F3-97B6-217EE5B3AC2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3EF9-E67D-44D9-970A-9C9BBBDB919A}" type="datetime1">
              <a:rPr lang="en-US" smtClean="0"/>
              <a:pPr/>
              <a:t>5/23/2016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B0919A-52B4-41F3-97B6-217EE5B3AC2D}" type="slidenum">
              <a:rPr lang="en-US" smtClean="0"/>
              <a:pPr/>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6430FCFC-5AA8-4D99-B1C6-8FFF1010F738}" type="datetime1">
              <a:rPr lang="en-US" smtClean="0"/>
              <a:pPr/>
              <a:t>5/23/2016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B0919A-52B4-41F3-97B6-217EE5B3AC2D}" type="slidenum">
              <a:rPr lang="en-US" smtClean="0"/>
              <a:pPr/>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58349B9-D7C4-480D-8D19-89CBD443E14A}" type="datetime1">
              <a:rPr lang="en-US" smtClean="0"/>
              <a:pPr/>
              <a:t>5/23/2016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6B0919A-52B4-41F3-97B6-217EE5B3AC2D}" type="slidenum">
              <a:rPr lang="en-US" smtClean="0"/>
              <a:pPr/>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28D7DFA-E7C7-47D9-938E-0421A4074023}" type="datetime1">
              <a:rPr lang="en-US" smtClean="0"/>
              <a:pPr/>
              <a:t>5/23/2016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B0919A-52B4-41F3-97B6-217EE5B3AC2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277E9E-17C6-4835-A2F1-394BF69F2474}" type="datetime1">
              <a:rPr lang="en-US" smtClean="0"/>
              <a:pPr/>
              <a:t>5/23/2016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6B0919A-52B4-41F3-97B6-217EE5B3AC2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995292-0280-4C35-BED7-13ADB17284C0}" type="datetime1">
              <a:rPr lang="en-US" smtClean="0"/>
              <a:pPr/>
              <a:t>5/23/2016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B0919A-52B4-41F3-97B6-217EE5B3AC2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863A56-6404-498A-AAAA-1E2F578FAB6B}" type="datetime1">
              <a:rPr lang="en-US" smtClean="0"/>
              <a:pPr/>
              <a:t>5/23/2016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B0919A-52B4-41F3-97B6-217EE5B3AC2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D1F843F4-D81D-4BC0-94D2-14BFC2292E67}" type="datetime1">
              <a:rPr lang="en-US" smtClean="0"/>
              <a:pPr/>
              <a:t>5/23/2016</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C6B0919A-52B4-41F3-97B6-217EE5B3AC2D}"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5029199"/>
          </a:xfrm>
        </p:spPr>
        <p:txBody>
          <a:bodyPr>
            <a:normAutofit/>
          </a:bodyPr>
          <a:lstStyle/>
          <a:p>
            <a:pPr algn="ctr"/>
            <a:r>
              <a:rPr lang="en-US" b="1" dirty="0" smtClean="0">
                <a:solidFill>
                  <a:srgbClr val="C00000"/>
                </a:solidFill>
                <a:latin typeface="Arial Black" panose="020B0A04020102020204" pitchFamily="34" charset="0"/>
              </a:rPr>
              <a:t>Adults </a:t>
            </a:r>
            <a:br>
              <a:rPr lang="en-US" b="1" dirty="0" smtClean="0">
                <a:solidFill>
                  <a:srgbClr val="C00000"/>
                </a:solidFill>
                <a:latin typeface="Arial Black" panose="020B0A04020102020204" pitchFamily="34" charset="0"/>
              </a:rPr>
            </a:br>
            <a:r>
              <a:rPr lang="en-US" sz="4800" b="1" dirty="0" smtClean="0">
                <a:solidFill>
                  <a:srgbClr val="C00000"/>
                </a:solidFill>
                <a:latin typeface="Arial Black" panose="020B0A04020102020204" pitchFamily="34" charset="0"/>
              </a:rPr>
              <a:t>at the </a:t>
            </a:r>
            <a:r>
              <a:rPr lang="en-US" b="1" dirty="0" smtClean="0">
                <a:solidFill>
                  <a:srgbClr val="C00000"/>
                </a:solidFill>
                <a:latin typeface="Arial Black" panose="020B0A04020102020204" pitchFamily="34" charset="0"/>
              </a:rPr>
              <a:t/>
            </a:r>
            <a:br>
              <a:rPr lang="en-US" b="1" dirty="0" smtClean="0">
                <a:solidFill>
                  <a:srgbClr val="C00000"/>
                </a:solidFill>
                <a:latin typeface="Arial Black" panose="020B0A04020102020204" pitchFamily="34" charset="0"/>
              </a:rPr>
            </a:br>
            <a:r>
              <a:rPr lang="en-US" b="1" dirty="0" smtClean="0">
                <a:solidFill>
                  <a:srgbClr val="C00000"/>
                </a:solidFill>
                <a:latin typeface="Arial Black" panose="020B0A04020102020204" pitchFamily="34" charset="0"/>
              </a:rPr>
              <a:t>Center</a:t>
            </a:r>
            <a:endParaRPr lang="en-US" b="1" dirty="0">
              <a:solidFill>
                <a:srgbClr val="C00000"/>
              </a:solidFill>
              <a:latin typeface="Arial Black" panose="020B0A04020102020204" pitchFamily="34" charset="0"/>
            </a:endParaRPr>
          </a:p>
        </p:txBody>
      </p:sp>
      <p:sp>
        <p:nvSpPr>
          <p:cNvPr id="3" name="Subtitle 2"/>
          <p:cNvSpPr>
            <a:spLocks noGrp="1"/>
          </p:cNvSpPr>
          <p:nvPr>
            <p:ph type="subTitle" idx="1"/>
          </p:nvPr>
        </p:nvSpPr>
        <p:spPr/>
        <p:txBody>
          <a:bodyPr>
            <a:normAutofit fontScale="92500" lnSpcReduction="10000"/>
          </a:bodyPr>
          <a:lstStyle/>
          <a:p>
            <a:pPr algn="ctr"/>
            <a:endParaRPr lang="en-US" dirty="0" smtClean="0"/>
          </a:p>
          <a:p>
            <a:pPr algn="ctr"/>
            <a:endParaRPr lang="en-US" dirty="0"/>
          </a:p>
          <a:p>
            <a:pPr algn="ctr"/>
            <a:r>
              <a:rPr lang="en-US" dirty="0" smtClean="0">
                <a:solidFill>
                  <a:schemeClr val="tx1"/>
                </a:solidFill>
                <a:latin typeface="Arial Rounded MT Bold" pitchFamily="34" charset="0"/>
              </a:rPr>
              <a:t>May 12, 2016</a:t>
            </a:r>
            <a:endParaRPr lang="en-US" dirty="0">
              <a:solidFill>
                <a:schemeClr val="tx1"/>
              </a:solidFill>
              <a:latin typeface="Arial Rounded MT Bold"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4800" y="228600"/>
            <a:ext cx="3352800" cy="1844040"/>
          </a:xfrm>
          <a:prstGeom prst="rect">
            <a:avLst/>
          </a:prstGeom>
        </p:spPr>
      </p:pic>
      <p:sp>
        <p:nvSpPr>
          <p:cNvPr id="5" name="Footer Placeholder 4"/>
          <p:cNvSpPr>
            <a:spLocks noGrp="1"/>
          </p:cNvSpPr>
          <p:nvPr>
            <p:ph type="ftr" sz="quarter" idx="12"/>
          </p:nvPr>
        </p:nvSpPr>
        <p:spPr/>
        <p:txBody>
          <a:bodyPr/>
          <a:lstStyle/>
          <a:p>
            <a:endParaRPr lang="en-US" dirty="0"/>
          </a:p>
        </p:txBody>
      </p:sp>
      <p:sp>
        <p:nvSpPr>
          <p:cNvPr id="6" name="Slide Number Placeholder 5"/>
          <p:cNvSpPr>
            <a:spLocks noGrp="1"/>
          </p:cNvSpPr>
          <p:nvPr>
            <p:ph type="sldNum" sz="quarter" idx="11"/>
          </p:nvPr>
        </p:nvSpPr>
        <p:spPr/>
        <p:txBody>
          <a:bodyPr/>
          <a:lstStyle/>
          <a:p>
            <a:fld id="{C6B0919A-52B4-41F3-97B6-217EE5B3AC2D}" type="slidenum">
              <a:rPr lang="en-US" smtClean="0"/>
              <a:pPr/>
              <a:t>1</a:t>
            </a:fld>
            <a:endParaRPr lang="en-US" dirty="0"/>
          </a:p>
        </p:txBody>
      </p:sp>
    </p:spTree>
    <p:extLst>
      <p:ext uri="{BB962C8B-B14F-4D97-AF65-F5344CB8AC3E}">
        <p14:creationId xmlns:p14="http://schemas.microsoft.com/office/powerpoint/2010/main" xmlns="" val="3899088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295400"/>
          </a:xfrm>
        </p:spPr>
        <p:txBody>
          <a:bodyPr/>
          <a:lstStyle/>
          <a:p>
            <a:r>
              <a:rPr lang="en-US" sz="3600" b="1" dirty="0" smtClean="0">
                <a:solidFill>
                  <a:schemeClr val="tx1"/>
                </a:solidFill>
                <a:latin typeface="Arial Rounded MT Bold" pitchFamily="34" charset="0"/>
              </a:rPr>
              <a:t/>
            </a:r>
            <a:br>
              <a:rPr lang="en-US" sz="3600" b="1" dirty="0" smtClean="0">
                <a:solidFill>
                  <a:schemeClr val="tx1"/>
                </a:solidFill>
                <a:latin typeface="Arial Rounded MT Bold" pitchFamily="34" charset="0"/>
              </a:rPr>
            </a:br>
            <a:r>
              <a:rPr lang="en-US" sz="3600" b="1" dirty="0" smtClean="0">
                <a:solidFill>
                  <a:srgbClr val="C00000"/>
                </a:solidFill>
                <a:latin typeface="Arial Rounded MT Bold" pitchFamily="34" charset="0"/>
              </a:rPr>
              <a:t>Encounter first</a:t>
            </a:r>
            <a:r>
              <a:rPr lang="en-US" sz="2400" b="1" dirty="0" smtClean="0">
                <a:solidFill>
                  <a:schemeClr val="tx1"/>
                </a:solidFill>
                <a:latin typeface="Arial Rounded MT Bold" pitchFamily="34" charset="0"/>
              </a:rPr>
              <a:t/>
            </a:r>
            <a:br>
              <a:rPr lang="en-US" sz="2400" b="1" dirty="0" smtClean="0">
                <a:solidFill>
                  <a:schemeClr val="tx1"/>
                </a:solidFill>
                <a:latin typeface="Arial Rounded MT Bold" pitchFamily="34" charset="0"/>
              </a:rPr>
            </a:br>
            <a:r>
              <a:rPr lang="en-US" sz="2400" b="1" dirty="0" smtClean="0">
                <a:solidFill>
                  <a:schemeClr val="tx1"/>
                </a:solidFill>
              </a:rPr>
              <a:t>The first task of adult faith is conversion to Jesus Christ</a:t>
            </a:r>
            <a:endParaRPr lang="en-US" sz="2400" b="1" dirty="0">
              <a:solidFill>
                <a:schemeClr val="tx1"/>
              </a:solidFill>
            </a:endParaRPr>
          </a:p>
        </p:txBody>
      </p:sp>
      <p:sp>
        <p:nvSpPr>
          <p:cNvPr id="3" name="Content Placeholder 2"/>
          <p:cNvSpPr>
            <a:spLocks noGrp="1"/>
          </p:cNvSpPr>
          <p:nvPr>
            <p:ph idx="1"/>
          </p:nvPr>
        </p:nvSpPr>
        <p:spPr>
          <a:xfrm>
            <a:off x="457200" y="1600200"/>
            <a:ext cx="8229600" cy="5105400"/>
          </a:xfrm>
        </p:spPr>
        <p:txBody>
          <a:bodyPr>
            <a:normAutofit/>
          </a:bodyPr>
          <a:lstStyle/>
          <a:p>
            <a:pPr marL="0" indent="0">
              <a:buNone/>
            </a:pPr>
            <a:endParaRPr lang="en-US" sz="2000" dirty="0" smtClean="0">
              <a:solidFill>
                <a:schemeClr val="tx1"/>
              </a:solidFill>
              <a:latin typeface="Arial Rounded MT Bold" pitchFamily="34" charset="0"/>
            </a:endParaRPr>
          </a:p>
          <a:p>
            <a:pPr marL="0" indent="0">
              <a:buNone/>
            </a:pPr>
            <a:r>
              <a:rPr lang="en-US" sz="2000" dirty="0" smtClean="0">
                <a:solidFill>
                  <a:schemeClr val="tx1"/>
                </a:solidFill>
                <a:latin typeface="Arial Rounded MT Bold" pitchFamily="34" charset="0"/>
              </a:rPr>
              <a:t>“</a:t>
            </a:r>
            <a:r>
              <a:rPr lang="en-US" sz="2000" dirty="0">
                <a:solidFill>
                  <a:schemeClr val="tx1"/>
                </a:solidFill>
                <a:latin typeface="Arial Rounded MT Bold" pitchFamily="34" charset="0"/>
              </a:rPr>
              <a:t>Follow me, and I will make you </a:t>
            </a:r>
            <a:endParaRPr lang="en-US" sz="2000" dirty="0" smtClean="0">
              <a:solidFill>
                <a:schemeClr val="tx1"/>
              </a:solidFill>
              <a:latin typeface="Arial Rounded MT Bold" pitchFamily="34" charset="0"/>
            </a:endParaRPr>
          </a:p>
          <a:p>
            <a:pPr marL="0" indent="0">
              <a:buNone/>
            </a:pPr>
            <a:r>
              <a:rPr lang="en-US" sz="2000" dirty="0" smtClean="0">
                <a:solidFill>
                  <a:schemeClr val="tx1"/>
                </a:solidFill>
                <a:latin typeface="Arial Rounded MT Bold" pitchFamily="34" charset="0"/>
              </a:rPr>
              <a:t>fish </a:t>
            </a:r>
            <a:r>
              <a:rPr lang="en-US" sz="2000" dirty="0">
                <a:solidFill>
                  <a:schemeClr val="tx1"/>
                </a:solidFill>
                <a:latin typeface="Arial Rounded MT Bold" pitchFamily="34" charset="0"/>
              </a:rPr>
              <a:t>for people.” (Mt 4:19)</a:t>
            </a:r>
          </a:p>
          <a:p>
            <a:pPr marL="0" indent="0" algn="ctr">
              <a:buNone/>
            </a:pPr>
            <a:endParaRPr lang="en-US" sz="54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944296"/>
            <a:ext cx="4572000" cy="3031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88149" y="1524000"/>
            <a:ext cx="4255851" cy="3429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4572000" y="5181600"/>
            <a:ext cx="4572000" cy="707886"/>
          </a:xfrm>
          <a:prstGeom prst="rect">
            <a:avLst/>
          </a:prstGeom>
        </p:spPr>
        <p:txBody>
          <a:bodyPr>
            <a:spAutoFit/>
          </a:bodyPr>
          <a:lstStyle/>
          <a:p>
            <a:r>
              <a:rPr lang="en-US" sz="2000" dirty="0">
                <a:latin typeface="Arial Rounded MT Bold" pitchFamily="34" charset="0"/>
              </a:rPr>
              <a:t>“And who is he, sir? Tell me, so that </a:t>
            </a:r>
            <a:r>
              <a:rPr lang="en-US" sz="2000" dirty="0" smtClean="0">
                <a:latin typeface="Arial Rounded MT Bold" pitchFamily="34" charset="0"/>
              </a:rPr>
              <a:t>   I </a:t>
            </a:r>
            <a:r>
              <a:rPr lang="en-US" sz="2000" dirty="0">
                <a:latin typeface="Arial Rounded MT Bold" pitchFamily="34" charset="0"/>
              </a:rPr>
              <a:t>may believe in him.” </a:t>
            </a:r>
            <a:r>
              <a:rPr lang="en-US" sz="2000" dirty="0" smtClean="0">
                <a:latin typeface="Arial Rounded MT Bold" pitchFamily="34" charset="0"/>
              </a:rPr>
              <a:t>(</a:t>
            </a:r>
            <a:r>
              <a:rPr lang="en-US" dirty="0" smtClean="0">
                <a:latin typeface="Arial Rounded MT Bold" pitchFamily="34" charset="0"/>
              </a:rPr>
              <a:t>Jn: 9:36)</a:t>
            </a:r>
            <a:endParaRPr lang="en-US" dirty="0">
              <a:latin typeface="Arial Rounded MT Bold" pitchFamily="34" charset="0"/>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B0919A-52B4-41F3-97B6-217EE5B3AC2D}" type="slidenum">
              <a:rPr lang="en-US" smtClean="0"/>
              <a:pPr/>
              <a:t>10</a:t>
            </a:fld>
            <a:endParaRPr lang="en-US" dirty="0"/>
          </a:p>
        </p:txBody>
      </p:sp>
    </p:spTree>
    <p:extLst>
      <p:ext uri="{BB962C8B-B14F-4D97-AF65-F5344CB8AC3E}">
        <p14:creationId xmlns:p14="http://schemas.microsoft.com/office/powerpoint/2010/main" xmlns="" val="1217898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Joy of the Gospel</a:t>
            </a:r>
            <a:r>
              <a:rPr lang="en-US" dirty="0" smtClean="0"/>
              <a:t/>
            </a:r>
            <a:br>
              <a:rPr lang="en-US" dirty="0" smtClean="0"/>
            </a:br>
            <a:endParaRPr lang="en-US" dirty="0"/>
          </a:p>
        </p:txBody>
      </p:sp>
      <p:sp>
        <p:nvSpPr>
          <p:cNvPr id="3" name="Content Placeholder 2"/>
          <p:cNvSpPr>
            <a:spLocks noGrp="1"/>
          </p:cNvSpPr>
          <p:nvPr>
            <p:ph idx="1"/>
          </p:nvPr>
        </p:nvSpPr>
        <p:spPr>
          <a:xfrm>
            <a:off x="457200" y="1600200"/>
            <a:ext cx="8229600" cy="4800600"/>
          </a:xfrm>
        </p:spPr>
        <p:txBody>
          <a:bodyPr>
            <a:normAutofit fontScale="77500" lnSpcReduction="20000"/>
          </a:bodyPr>
          <a:lstStyle/>
          <a:p>
            <a:endParaRPr lang="en-US" dirty="0" smtClean="0"/>
          </a:p>
          <a:p>
            <a:endParaRPr lang="en-US" dirty="0"/>
          </a:p>
          <a:p>
            <a:endParaRPr lang="en-US" dirty="0" smtClean="0"/>
          </a:p>
          <a:p>
            <a:pPr marL="0" indent="0">
              <a:buNone/>
            </a:pPr>
            <a:endParaRPr lang="en-US" dirty="0" smtClean="0"/>
          </a:p>
          <a:p>
            <a:pPr marL="0" indent="0">
              <a:buNone/>
            </a:pPr>
            <a:endParaRPr lang="en-US" dirty="0" smtClean="0"/>
          </a:p>
          <a:p>
            <a:pPr marL="0" indent="0">
              <a:buNone/>
            </a:pPr>
            <a:endParaRPr lang="en-US" dirty="0" smtClean="0">
              <a:solidFill>
                <a:schemeClr val="tx1"/>
              </a:solidFill>
              <a:latin typeface="Arial Rounded MT Bold" pitchFamily="34" charset="0"/>
            </a:endParaRPr>
          </a:p>
          <a:p>
            <a:pPr marL="0" indent="0">
              <a:buNone/>
            </a:pPr>
            <a:endParaRPr lang="en-US" dirty="0" smtClean="0">
              <a:solidFill>
                <a:schemeClr val="tx1"/>
              </a:solidFill>
              <a:latin typeface="Arial Rounded MT Bold" pitchFamily="34" charset="0"/>
            </a:endParaRPr>
          </a:p>
          <a:p>
            <a:pPr marL="0" indent="0">
              <a:buNone/>
            </a:pPr>
            <a:endParaRPr lang="en-US" dirty="0" smtClean="0">
              <a:solidFill>
                <a:schemeClr val="tx1"/>
              </a:solidFill>
              <a:latin typeface="Arial Rounded MT Bold" pitchFamily="34" charset="0"/>
            </a:endParaRPr>
          </a:p>
          <a:p>
            <a:pPr marL="0" indent="0">
              <a:buNone/>
            </a:pPr>
            <a:r>
              <a:rPr lang="en-US" sz="3100" dirty="0" smtClean="0">
                <a:solidFill>
                  <a:schemeClr val="tx1"/>
                </a:solidFill>
                <a:latin typeface="Arial Rounded MT Bold" pitchFamily="34" charset="0"/>
              </a:rPr>
              <a:t>“</a:t>
            </a:r>
            <a:r>
              <a:rPr lang="en-US" sz="3100" dirty="0">
                <a:solidFill>
                  <a:schemeClr val="tx1"/>
                </a:solidFill>
                <a:latin typeface="Arial Rounded MT Bold" pitchFamily="34" charset="0"/>
              </a:rPr>
              <a:t>On the lips of the catechist the first proclamation must ring out over and over: </a:t>
            </a:r>
            <a:endParaRPr lang="en-US" sz="3100" dirty="0" smtClean="0">
              <a:solidFill>
                <a:schemeClr val="tx1"/>
              </a:solidFill>
              <a:latin typeface="Arial Rounded MT Bold" pitchFamily="34" charset="0"/>
            </a:endParaRPr>
          </a:p>
          <a:p>
            <a:pPr marL="0" indent="0">
              <a:buNone/>
            </a:pPr>
            <a:endParaRPr lang="en-US" dirty="0" smtClean="0">
              <a:solidFill>
                <a:schemeClr val="tx1"/>
              </a:solidFill>
              <a:latin typeface="Arial Rounded MT Bold" pitchFamily="34" charset="0"/>
            </a:endParaRPr>
          </a:p>
          <a:p>
            <a:pPr marL="0" indent="0">
              <a:buNone/>
            </a:pPr>
            <a:r>
              <a:rPr lang="en-US" sz="3400" i="1" dirty="0" smtClean="0">
                <a:solidFill>
                  <a:schemeClr val="tx1"/>
                </a:solidFill>
                <a:latin typeface="Arial Rounded MT Bold" pitchFamily="34" charset="0"/>
              </a:rPr>
              <a:t>“</a:t>
            </a:r>
            <a:r>
              <a:rPr lang="en-US" sz="3400" i="1" dirty="0">
                <a:solidFill>
                  <a:schemeClr val="tx1"/>
                </a:solidFill>
                <a:latin typeface="Arial Rounded MT Bold" pitchFamily="34" charset="0"/>
              </a:rPr>
              <a:t>Jesus Christ </a:t>
            </a:r>
            <a:r>
              <a:rPr lang="en-US" sz="3400" i="1" dirty="0">
                <a:solidFill>
                  <a:srgbClr val="FF0000"/>
                </a:solidFill>
                <a:latin typeface="Arial Rounded MT Bold" pitchFamily="34" charset="0"/>
              </a:rPr>
              <a:t>loves you</a:t>
            </a:r>
            <a:r>
              <a:rPr lang="en-US" sz="3400" i="1" dirty="0">
                <a:latin typeface="Arial Rounded MT Bold" pitchFamily="34" charset="0"/>
              </a:rPr>
              <a:t>; </a:t>
            </a:r>
            <a:r>
              <a:rPr lang="en-US" sz="3400" i="1" dirty="0">
                <a:solidFill>
                  <a:schemeClr val="tx1"/>
                </a:solidFill>
                <a:latin typeface="Arial Rounded MT Bold" pitchFamily="34" charset="0"/>
              </a:rPr>
              <a:t>he gave his life to </a:t>
            </a:r>
            <a:r>
              <a:rPr lang="en-US" sz="3400" i="1" dirty="0">
                <a:solidFill>
                  <a:srgbClr val="FF0000"/>
                </a:solidFill>
                <a:latin typeface="Arial Rounded MT Bold" pitchFamily="34" charset="0"/>
              </a:rPr>
              <a:t>save you;</a:t>
            </a:r>
            <a:r>
              <a:rPr lang="en-US" sz="3400" i="1" dirty="0">
                <a:latin typeface="Arial Rounded MT Bold" pitchFamily="34" charset="0"/>
              </a:rPr>
              <a:t> </a:t>
            </a:r>
            <a:r>
              <a:rPr lang="en-US" sz="3400" i="1" dirty="0">
                <a:solidFill>
                  <a:schemeClr val="tx1"/>
                </a:solidFill>
                <a:latin typeface="Arial Rounded MT Bold" pitchFamily="34" charset="0"/>
              </a:rPr>
              <a:t>and now he is living </a:t>
            </a:r>
            <a:r>
              <a:rPr lang="en-US" sz="3400" i="1" dirty="0">
                <a:solidFill>
                  <a:srgbClr val="FF0000"/>
                </a:solidFill>
                <a:latin typeface="Arial Rounded MT Bold" pitchFamily="34" charset="0"/>
              </a:rPr>
              <a:t>at your side </a:t>
            </a:r>
            <a:r>
              <a:rPr lang="en-US" sz="3400" i="1" dirty="0">
                <a:solidFill>
                  <a:schemeClr val="tx1"/>
                </a:solidFill>
                <a:latin typeface="Arial Rounded MT Bold" pitchFamily="34" charset="0"/>
              </a:rPr>
              <a:t>every day to</a:t>
            </a:r>
            <a:r>
              <a:rPr lang="en-US" sz="3400" i="1" dirty="0">
                <a:latin typeface="Arial Rounded MT Bold" pitchFamily="34" charset="0"/>
              </a:rPr>
              <a:t> </a:t>
            </a:r>
            <a:r>
              <a:rPr lang="en-US" sz="3400" i="1" dirty="0">
                <a:solidFill>
                  <a:srgbClr val="FF0000"/>
                </a:solidFill>
                <a:latin typeface="Arial Rounded MT Bold" pitchFamily="34" charset="0"/>
              </a:rPr>
              <a:t>enlighten, strengthen and free you</a:t>
            </a:r>
            <a:r>
              <a:rPr lang="en-US" sz="3400" i="1" dirty="0">
                <a:latin typeface="Arial Rounded MT Bold" pitchFamily="34" charset="0"/>
              </a:rPr>
              <a:t>.” </a:t>
            </a:r>
            <a:r>
              <a:rPr lang="en-US" sz="3400" dirty="0" smtClean="0">
                <a:latin typeface="Arial Rounded MT Bold" pitchFamily="34" charset="0"/>
              </a:rPr>
              <a:t>  </a:t>
            </a:r>
            <a:r>
              <a:rPr lang="en-US" sz="1800" dirty="0" smtClean="0">
                <a:solidFill>
                  <a:schemeClr val="tx1"/>
                </a:solidFill>
                <a:latin typeface="Arial Rounded MT Bold" pitchFamily="34" charset="0"/>
              </a:rPr>
              <a:t>Joy </a:t>
            </a:r>
            <a:r>
              <a:rPr lang="en-US" sz="1800" dirty="0">
                <a:solidFill>
                  <a:schemeClr val="tx1"/>
                </a:solidFill>
                <a:latin typeface="Arial Rounded MT Bold" pitchFamily="34" charset="0"/>
              </a:rPr>
              <a:t>of the Gospel 164</a:t>
            </a:r>
          </a:p>
          <a:p>
            <a:endParaRPr lang="en-US" dirty="0"/>
          </a:p>
        </p:txBody>
      </p:sp>
      <p:pic>
        <p:nvPicPr>
          <p:cNvPr id="4" name="Picture 3" descr="Encounter.jpg"/>
          <p:cNvPicPr>
            <a:picLocks noChangeAspect="1"/>
          </p:cNvPicPr>
          <p:nvPr>
            <p:custDataLst>
              <p:tags r:id="rId1"/>
            </p:custDataLst>
          </p:nvPr>
        </p:nvPicPr>
        <p:blipFill>
          <a:blip r:embed="rId4" cstate="print"/>
          <a:stretch>
            <a:fillRect/>
          </a:stretch>
        </p:blipFill>
        <p:spPr>
          <a:xfrm>
            <a:off x="2286000" y="914400"/>
            <a:ext cx="4305300" cy="2870200"/>
          </a:xfrm>
          <a:prstGeom prst="rect">
            <a:avLst/>
          </a:prstGeom>
          <a:ln>
            <a:noFill/>
          </a:ln>
          <a:effectLst>
            <a:outerShdw blurRad="292100" dist="139700" dir="2700000" algn="tl" rotWithShape="0">
              <a:srgbClr val="333333">
                <a:alpha val="65000"/>
              </a:srgbClr>
            </a:outerShdw>
          </a:effectLst>
        </p:spPr>
      </p:pic>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B0919A-52B4-41F3-97B6-217EE5B3AC2D}" type="slidenum">
              <a:rPr lang="en-US" smtClean="0"/>
              <a:pPr/>
              <a:t>11</a:t>
            </a:fld>
            <a:endParaRPr lang="en-US" dirty="0"/>
          </a:p>
        </p:txBody>
      </p:sp>
    </p:spTree>
    <p:extLst>
      <p:ext uri="{BB962C8B-B14F-4D97-AF65-F5344CB8AC3E}">
        <p14:creationId xmlns:p14="http://schemas.microsoft.com/office/powerpoint/2010/main" xmlns="" val="2799557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Good News!</a:t>
            </a:r>
            <a:endParaRPr lang="en-US" b="1" dirty="0"/>
          </a:p>
        </p:txBody>
      </p:sp>
      <p:sp>
        <p:nvSpPr>
          <p:cNvPr id="3" name="Content Placeholder 2"/>
          <p:cNvSpPr>
            <a:spLocks noGrp="1"/>
          </p:cNvSpPr>
          <p:nvPr>
            <p:ph idx="1"/>
          </p:nvPr>
        </p:nvSpPr>
        <p:spPr>
          <a:xfrm>
            <a:off x="381000" y="2057400"/>
            <a:ext cx="8229600" cy="4525963"/>
          </a:xfrm>
        </p:spPr>
        <p:txBody>
          <a:bodyPr>
            <a:normAutofit/>
          </a:bodyPr>
          <a:lstStyle/>
          <a:p>
            <a:r>
              <a:rPr lang="en-US" dirty="0">
                <a:solidFill>
                  <a:srgbClr val="C00000"/>
                </a:solidFill>
                <a:latin typeface="Arial Rounded MT Bold" pitchFamily="34" charset="0"/>
              </a:rPr>
              <a:t>God is not an absent Father</a:t>
            </a:r>
            <a:r>
              <a:rPr lang="en-US" dirty="0">
                <a:solidFill>
                  <a:schemeClr val="tx1"/>
                </a:solidFill>
                <a:latin typeface="Arial Rounded MT Bold" pitchFamily="34" charset="0"/>
              </a:rPr>
              <a:t>. (God is here, now.)</a:t>
            </a:r>
          </a:p>
          <a:p>
            <a:r>
              <a:rPr lang="en-US" dirty="0">
                <a:solidFill>
                  <a:srgbClr val="C00000"/>
                </a:solidFill>
                <a:latin typeface="Arial Rounded MT Bold" pitchFamily="34" charset="0"/>
              </a:rPr>
              <a:t>There’s nothing to be afraid of. </a:t>
            </a:r>
            <a:r>
              <a:rPr lang="en-US" dirty="0">
                <a:solidFill>
                  <a:schemeClr val="tx1"/>
                </a:solidFill>
                <a:latin typeface="Arial Rounded MT Bold" pitchFamily="34" charset="0"/>
              </a:rPr>
              <a:t>(God saves us from darkness and fear.)</a:t>
            </a:r>
          </a:p>
          <a:p>
            <a:r>
              <a:rPr lang="en-US" dirty="0">
                <a:solidFill>
                  <a:srgbClr val="C00000"/>
                </a:solidFill>
                <a:latin typeface="Arial Rounded MT Bold" pitchFamily="34" charset="0"/>
              </a:rPr>
              <a:t>God brings justice and righteousness. </a:t>
            </a:r>
            <a:r>
              <a:rPr lang="en-US" dirty="0">
                <a:solidFill>
                  <a:schemeClr val="tx1"/>
                </a:solidFill>
                <a:latin typeface="Arial Rounded MT Bold" pitchFamily="34" charset="0"/>
              </a:rPr>
              <a:t>(God is always just, fair, and righteous.)</a:t>
            </a:r>
          </a:p>
          <a:p>
            <a:r>
              <a:rPr lang="en-US" dirty="0">
                <a:solidFill>
                  <a:srgbClr val="C00000"/>
                </a:solidFill>
                <a:latin typeface="Arial Rounded MT Bold" pitchFamily="34" charset="0"/>
              </a:rPr>
              <a:t>Jesus is a big deal. </a:t>
            </a:r>
            <a:r>
              <a:rPr lang="en-US" dirty="0">
                <a:solidFill>
                  <a:schemeClr val="tx1"/>
                </a:solidFill>
                <a:latin typeface="Arial Rounded MT Bold" pitchFamily="34" charset="0"/>
              </a:rPr>
              <a:t>(Jesus completely reveals God to us.)</a:t>
            </a:r>
          </a:p>
          <a:p>
            <a:r>
              <a:rPr lang="en-US" dirty="0">
                <a:solidFill>
                  <a:srgbClr val="C00000"/>
                </a:solidFill>
                <a:latin typeface="Arial Rounded MT Bold" pitchFamily="34" charset="0"/>
              </a:rPr>
              <a:t>We are a big deal too. </a:t>
            </a:r>
            <a:r>
              <a:rPr lang="en-US" dirty="0">
                <a:solidFill>
                  <a:schemeClr val="tx1"/>
                </a:solidFill>
                <a:latin typeface="Arial Rounded MT Bold" pitchFamily="34" charset="0"/>
              </a:rPr>
              <a:t>(Disciples reveal Jesus to the world.)</a:t>
            </a:r>
          </a:p>
          <a:p>
            <a:r>
              <a:rPr lang="en-US" dirty="0">
                <a:solidFill>
                  <a:srgbClr val="C00000"/>
                </a:solidFill>
                <a:latin typeface="Arial Rounded MT Bold" pitchFamily="34" charset="0"/>
              </a:rPr>
              <a:t>It only gets better from here. </a:t>
            </a:r>
            <a:r>
              <a:rPr lang="en-US" dirty="0">
                <a:solidFill>
                  <a:schemeClr val="tx1"/>
                </a:solidFill>
                <a:latin typeface="Arial Rounded MT Bold" pitchFamily="34" charset="0"/>
              </a:rPr>
              <a:t>(We’re on a path to perfect joy</a:t>
            </a:r>
            <a:r>
              <a:rPr lang="en-US" dirty="0" smtClean="0">
                <a:solidFill>
                  <a:schemeClr val="tx1"/>
                </a:solidFill>
                <a:latin typeface="Arial Rounded MT Bold" pitchFamily="34" charset="0"/>
              </a:rPr>
              <a:t>.)   	</a:t>
            </a:r>
            <a:r>
              <a:rPr lang="en-US" sz="1800" dirty="0" smtClean="0">
                <a:solidFill>
                  <a:schemeClr val="tx1"/>
                </a:solidFill>
                <a:latin typeface="Arial Rounded MT Bold" pitchFamily="34" charset="0"/>
              </a:rPr>
              <a:t>Nick Wagner, </a:t>
            </a:r>
            <a:r>
              <a:rPr lang="en-US" sz="1800" u="sng" dirty="0" smtClean="0">
                <a:solidFill>
                  <a:schemeClr val="tx1"/>
                </a:solidFill>
                <a:latin typeface="Arial Rounded MT Bold" pitchFamily="34" charset="0"/>
              </a:rPr>
              <a:t>Catechetical Leader  </a:t>
            </a:r>
            <a:r>
              <a:rPr lang="en-US" sz="1600" dirty="0" smtClean="0">
                <a:solidFill>
                  <a:schemeClr val="tx1"/>
                </a:solidFill>
                <a:latin typeface="Arial Rounded MT Bold" pitchFamily="34" charset="0"/>
              </a:rPr>
              <a:t>Jan. 2016</a:t>
            </a:r>
            <a:endParaRPr lang="en-US" sz="1600" dirty="0">
              <a:solidFill>
                <a:schemeClr val="tx1"/>
              </a:solidFill>
              <a:latin typeface="Arial Rounded MT Bold" pitchFamily="34" charset="0"/>
            </a:endParaRPr>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B0919A-52B4-41F3-97B6-217EE5B3AC2D}" type="slidenum">
              <a:rPr lang="en-US" smtClean="0"/>
              <a:pPr/>
              <a:t>12</a:t>
            </a:fld>
            <a:endParaRPr lang="en-US" dirty="0"/>
          </a:p>
        </p:txBody>
      </p:sp>
      <p:pic>
        <p:nvPicPr>
          <p:cNvPr id="6" name="Picture 5" descr="Resurrection icon.jpg"/>
          <p:cNvPicPr>
            <a:picLocks noChangeAspect="1"/>
          </p:cNvPicPr>
          <p:nvPr/>
        </p:nvPicPr>
        <p:blipFill>
          <a:blip r:embed="rId3" cstate="print"/>
          <a:stretch>
            <a:fillRect/>
          </a:stretch>
        </p:blipFill>
        <p:spPr>
          <a:xfrm>
            <a:off x="7239000" y="152400"/>
            <a:ext cx="1616127" cy="1905000"/>
          </a:xfrm>
          <a:prstGeom prst="rect">
            <a:avLst/>
          </a:prstGeom>
        </p:spPr>
      </p:pic>
    </p:spTree>
    <p:extLst>
      <p:ext uri="{BB962C8B-B14F-4D97-AF65-F5344CB8AC3E}">
        <p14:creationId xmlns:p14="http://schemas.microsoft.com/office/powerpoint/2010/main" xmlns="" val="1486229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Some Signs of Conversion</a:t>
            </a:r>
            <a:endParaRPr lang="en-US" b="1" dirty="0"/>
          </a:p>
        </p:txBody>
      </p:sp>
      <p:sp>
        <p:nvSpPr>
          <p:cNvPr id="3" name="Content Placeholder 2"/>
          <p:cNvSpPr>
            <a:spLocks noGrp="1"/>
          </p:cNvSpPr>
          <p:nvPr>
            <p:ph idx="1"/>
          </p:nvPr>
        </p:nvSpPr>
        <p:spPr>
          <a:xfrm>
            <a:off x="609600" y="2133601"/>
            <a:ext cx="7848600" cy="4267199"/>
          </a:xfrm>
        </p:spPr>
        <p:txBody>
          <a:bodyPr>
            <a:normAutofit lnSpcReduction="10000"/>
          </a:bodyPr>
          <a:lstStyle/>
          <a:p>
            <a:r>
              <a:rPr lang="en-US" dirty="0" smtClean="0">
                <a:solidFill>
                  <a:schemeClr val="tx1"/>
                </a:solidFill>
                <a:latin typeface="Arial Rounded MT Bold" pitchFamily="34" charset="0"/>
              </a:rPr>
              <a:t>A more comfortable sense of self</a:t>
            </a:r>
          </a:p>
          <a:p>
            <a:r>
              <a:rPr lang="en-US" dirty="0" smtClean="0">
                <a:solidFill>
                  <a:schemeClr val="tx1"/>
                </a:solidFill>
                <a:latin typeface="Arial Rounded MT Bold" pitchFamily="34" charset="0"/>
              </a:rPr>
              <a:t>More flexibility with others</a:t>
            </a:r>
          </a:p>
          <a:p>
            <a:r>
              <a:rPr lang="en-US" dirty="0" smtClean="0">
                <a:solidFill>
                  <a:schemeClr val="tx1"/>
                </a:solidFill>
                <a:latin typeface="Arial Rounded MT Bold" pitchFamily="34" charset="0"/>
              </a:rPr>
              <a:t>Growing sense of generosity</a:t>
            </a:r>
          </a:p>
          <a:p>
            <a:r>
              <a:rPr lang="en-US" dirty="0" smtClean="0">
                <a:solidFill>
                  <a:schemeClr val="tx1"/>
                </a:solidFill>
                <a:latin typeface="Arial Rounded MT Bold" pitchFamily="34" charset="0"/>
              </a:rPr>
              <a:t>More patience with others</a:t>
            </a:r>
          </a:p>
          <a:p>
            <a:r>
              <a:rPr lang="en-US" dirty="0" smtClean="0">
                <a:solidFill>
                  <a:schemeClr val="tx1"/>
                </a:solidFill>
                <a:latin typeface="Arial Rounded MT Bold" pitchFamily="34" charset="0"/>
              </a:rPr>
              <a:t>Stronger sense of hospitality towards others</a:t>
            </a:r>
          </a:p>
          <a:p>
            <a:r>
              <a:rPr lang="en-US" dirty="0" smtClean="0">
                <a:solidFill>
                  <a:schemeClr val="tx1"/>
                </a:solidFill>
                <a:latin typeface="Arial Rounded MT Bold" pitchFamily="34" charset="0"/>
              </a:rPr>
              <a:t>A heart or the materially poor</a:t>
            </a:r>
          </a:p>
          <a:p>
            <a:r>
              <a:rPr lang="en-US" dirty="0" smtClean="0">
                <a:solidFill>
                  <a:schemeClr val="tx1"/>
                </a:solidFill>
                <a:latin typeface="Arial Rounded MT Bold" pitchFamily="34" charset="0"/>
              </a:rPr>
              <a:t>Greater awareness of personal failures and sin</a:t>
            </a:r>
          </a:p>
          <a:p>
            <a:r>
              <a:rPr lang="en-US" dirty="0" smtClean="0">
                <a:solidFill>
                  <a:schemeClr val="tx1"/>
                </a:solidFill>
                <a:latin typeface="Arial Rounded MT Bold" pitchFamily="34" charset="0"/>
              </a:rPr>
              <a:t>Growth in prayer, presence of God</a:t>
            </a:r>
          </a:p>
          <a:p>
            <a:r>
              <a:rPr lang="en-US" dirty="0" smtClean="0">
                <a:solidFill>
                  <a:schemeClr val="tx1"/>
                </a:solidFill>
                <a:latin typeface="Arial Rounded MT Bold" pitchFamily="34" charset="0"/>
              </a:rPr>
              <a:t>Deep love for the Eucharist</a:t>
            </a:r>
          </a:p>
          <a:p>
            <a:r>
              <a:rPr lang="en-US" dirty="0" smtClean="0">
                <a:solidFill>
                  <a:schemeClr val="tx1"/>
                </a:solidFill>
                <a:latin typeface="Arial Rounded MT Bold" pitchFamily="34" charset="0"/>
              </a:rPr>
              <a:t>Desire for more faith formation</a:t>
            </a:r>
            <a:endParaRPr lang="en-US" dirty="0">
              <a:solidFill>
                <a:schemeClr val="tx1"/>
              </a:solidFill>
              <a:latin typeface="Arial Rounded MT Bold" pitchFamily="34" charset="0"/>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B0919A-52B4-41F3-97B6-217EE5B3AC2D}" type="slidenum">
              <a:rPr lang="en-US" smtClean="0"/>
              <a:pPr/>
              <a:t>13</a:t>
            </a:fld>
            <a:endParaRPr lang="en-US" dirty="0"/>
          </a:p>
        </p:txBody>
      </p:sp>
      <p:pic>
        <p:nvPicPr>
          <p:cNvPr id="6" name="Picture 5" descr="Return_of_the_Prodigal_Son.jpg"/>
          <p:cNvPicPr>
            <a:picLocks noChangeAspect="1"/>
          </p:cNvPicPr>
          <p:nvPr/>
        </p:nvPicPr>
        <p:blipFill>
          <a:blip r:embed="rId3" cstate="print"/>
          <a:stretch>
            <a:fillRect/>
          </a:stretch>
        </p:blipFill>
        <p:spPr>
          <a:xfrm>
            <a:off x="6858000" y="762000"/>
            <a:ext cx="2051050" cy="2590800"/>
          </a:xfrm>
          <a:prstGeom prst="rect">
            <a:avLst/>
          </a:prstGeom>
        </p:spPr>
      </p:pic>
    </p:spTree>
    <p:extLst>
      <p:ext uri="{BB962C8B-B14F-4D97-AF65-F5344CB8AC3E}">
        <p14:creationId xmlns:p14="http://schemas.microsoft.com/office/powerpoint/2010/main" xmlns="" val="16067461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Accompaniment</a:t>
            </a:r>
            <a:endParaRPr lang="en-US" b="1" dirty="0"/>
          </a:p>
        </p:txBody>
      </p:sp>
      <p:sp>
        <p:nvSpPr>
          <p:cNvPr id="3" name="Content Placeholder 2"/>
          <p:cNvSpPr>
            <a:spLocks noGrp="1"/>
          </p:cNvSpPr>
          <p:nvPr>
            <p:ph idx="1"/>
          </p:nvPr>
        </p:nvSpPr>
        <p:spPr>
          <a:xfrm>
            <a:off x="457200" y="1600200"/>
            <a:ext cx="8229600" cy="4876800"/>
          </a:xfrm>
        </p:spPr>
        <p:txBody>
          <a:bodyPr>
            <a:normAutofit fontScale="47500" lnSpcReduction="20000"/>
          </a:bodyPr>
          <a:lstStyle/>
          <a:p>
            <a:pPr>
              <a:buNone/>
            </a:pPr>
            <a:endParaRPr lang="en-US" sz="3800" dirty="0" smtClean="0">
              <a:solidFill>
                <a:schemeClr val="tx1"/>
              </a:solidFill>
              <a:latin typeface="Arial Rounded MT Bold" pitchFamily="34" charset="0"/>
            </a:endParaRPr>
          </a:p>
          <a:p>
            <a:pPr>
              <a:buNone/>
            </a:pPr>
            <a:r>
              <a:rPr lang="en-US" sz="4400" dirty="0" smtClean="0">
                <a:solidFill>
                  <a:schemeClr val="tx1"/>
                </a:solidFill>
                <a:latin typeface="Arial Rounded MT Bold" pitchFamily="34" charset="0"/>
              </a:rPr>
              <a:t>Accompaniment is essential for evangelization.</a:t>
            </a:r>
          </a:p>
          <a:p>
            <a:pPr>
              <a:buNone/>
            </a:pPr>
            <a:r>
              <a:rPr lang="en-US" sz="4400" dirty="0" smtClean="0">
                <a:solidFill>
                  <a:schemeClr val="tx1"/>
                </a:solidFill>
                <a:latin typeface="Arial Rounded MT Bold" pitchFamily="34" charset="0"/>
              </a:rPr>
              <a:t>Listening is essential for accompaniment.</a:t>
            </a:r>
            <a:endParaRPr lang="en-US" sz="4400" dirty="0">
              <a:solidFill>
                <a:schemeClr val="tx1"/>
              </a:solidFill>
              <a:latin typeface="Arial Rounded MT Bold" pitchFamily="34" charset="0"/>
            </a:endParaRPr>
          </a:p>
          <a:p>
            <a:pPr marL="0" indent="0">
              <a:buNone/>
            </a:pPr>
            <a:endParaRPr lang="en-US" sz="4400" dirty="0" smtClean="0">
              <a:solidFill>
                <a:schemeClr val="tx1"/>
              </a:solidFill>
              <a:latin typeface="Arial Rounded MT Bold" pitchFamily="34" charset="0"/>
            </a:endParaRPr>
          </a:p>
          <a:p>
            <a:pPr marL="0" indent="0">
              <a:buNone/>
            </a:pPr>
            <a:r>
              <a:rPr lang="en-US" sz="4400" dirty="0" smtClean="0">
                <a:solidFill>
                  <a:schemeClr val="tx1"/>
                </a:solidFill>
                <a:latin typeface="Arial Rounded MT Bold" pitchFamily="34" charset="0"/>
              </a:rPr>
              <a:t>To be effective ministers of adult </a:t>
            </a:r>
          </a:p>
          <a:p>
            <a:pPr marL="0" indent="0">
              <a:buNone/>
            </a:pPr>
            <a:r>
              <a:rPr lang="en-US" sz="4400" dirty="0" smtClean="0">
                <a:solidFill>
                  <a:schemeClr val="tx1"/>
                </a:solidFill>
                <a:latin typeface="Arial Rounded MT Bold" pitchFamily="34" charset="0"/>
              </a:rPr>
              <a:t>faith formation we will first, </a:t>
            </a:r>
          </a:p>
          <a:p>
            <a:pPr marL="0" indent="0">
              <a:buNone/>
            </a:pPr>
            <a:r>
              <a:rPr lang="en-US" sz="4400" dirty="0" smtClean="0">
                <a:solidFill>
                  <a:schemeClr val="tx1"/>
                </a:solidFill>
                <a:latin typeface="Arial Rounded MT Bold" pitchFamily="34" charset="0"/>
              </a:rPr>
              <a:t>like Jesus, join people in their </a:t>
            </a:r>
          </a:p>
          <a:p>
            <a:pPr marL="0" indent="0">
              <a:buNone/>
            </a:pPr>
            <a:r>
              <a:rPr lang="en-US" sz="4400" dirty="0" smtClean="0">
                <a:solidFill>
                  <a:schemeClr val="tx1"/>
                </a:solidFill>
                <a:latin typeface="Arial Rounded MT Bold" pitchFamily="34" charset="0"/>
              </a:rPr>
              <a:t>daily concerns and walk </a:t>
            </a:r>
          </a:p>
          <a:p>
            <a:pPr marL="0" indent="0">
              <a:buNone/>
            </a:pPr>
            <a:r>
              <a:rPr lang="en-US" sz="4400" dirty="0" smtClean="0">
                <a:solidFill>
                  <a:schemeClr val="tx1"/>
                </a:solidFill>
                <a:latin typeface="Arial Rounded MT Bold" pitchFamily="34" charset="0"/>
              </a:rPr>
              <a:t>side by side with them on </a:t>
            </a:r>
          </a:p>
          <a:p>
            <a:pPr marL="0" indent="0">
              <a:buNone/>
            </a:pPr>
            <a:r>
              <a:rPr lang="en-US" sz="4400" dirty="0" smtClean="0">
                <a:solidFill>
                  <a:schemeClr val="tx1"/>
                </a:solidFill>
                <a:latin typeface="Arial Rounded MT Bold" pitchFamily="34" charset="0"/>
              </a:rPr>
              <a:t>the pathway of life.  </a:t>
            </a:r>
          </a:p>
          <a:p>
            <a:pPr marL="0" indent="0">
              <a:buNone/>
            </a:pPr>
            <a:r>
              <a:rPr lang="en-US" sz="4400" dirty="0" smtClean="0">
                <a:solidFill>
                  <a:schemeClr val="tx1"/>
                </a:solidFill>
                <a:latin typeface="Arial Rounded MT Bold" pitchFamily="34" charset="0"/>
              </a:rPr>
              <a:t>We will ask them questions </a:t>
            </a:r>
          </a:p>
          <a:p>
            <a:pPr marL="0" indent="0">
              <a:buNone/>
            </a:pPr>
            <a:r>
              <a:rPr lang="en-US" sz="4400" dirty="0" smtClean="0">
                <a:solidFill>
                  <a:schemeClr val="tx1"/>
                </a:solidFill>
                <a:latin typeface="Arial Rounded MT Bold" pitchFamily="34" charset="0"/>
              </a:rPr>
              <a:t>and listen attentively </a:t>
            </a:r>
          </a:p>
          <a:p>
            <a:pPr marL="0" indent="0">
              <a:buNone/>
            </a:pPr>
            <a:r>
              <a:rPr lang="en-US" sz="4400" dirty="0" smtClean="0">
                <a:solidFill>
                  <a:schemeClr val="tx1"/>
                </a:solidFill>
                <a:latin typeface="Arial Rounded MT Bold" pitchFamily="34" charset="0"/>
              </a:rPr>
              <a:t>as they speak of their </a:t>
            </a:r>
          </a:p>
          <a:p>
            <a:pPr marL="0" indent="0">
              <a:buNone/>
            </a:pPr>
            <a:r>
              <a:rPr lang="en-US" sz="4400" dirty="0" smtClean="0">
                <a:solidFill>
                  <a:schemeClr val="tx1"/>
                </a:solidFill>
                <a:latin typeface="Arial Rounded MT Bold" pitchFamily="34" charset="0"/>
              </a:rPr>
              <a:t>joys, hopes, griefs, and anxieties.”  OHWB # 8</a:t>
            </a:r>
          </a:p>
          <a:p>
            <a:pPr marL="0" indent="0">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934634" y="2590800"/>
            <a:ext cx="2778329" cy="2951973"/>
          </a:xfrm>
          <a:prstGeom prst="rect">
            <a:avLst/>
          </a:prstGeom>
        </p:spPr>
      </p:pic>
      <p:sp>
        <p:nvSpPr>
          <p:cNvPr id="4" name="Footer Placeholder 3"/>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B0919A-52B4-41F3-97B6-217EE5B3AC2D}" type="slidenum">
              <a:rPr lang="en-US" smtClean="0"/>
              <a:pPr/>
              <a:t>14</a:t>
            </a:fld>
            <a:endParaRPr lang="en-US" dirty="0"/>
          </a:p>
        </p:txBody>
      </p:sp>
    </p:spTree>
    <p:extLst>
      <p:ext uri="{BB962C8B-B14F-4D97-AF65-F5344CB8AC3E}">
        <p14:creationId xmlns:p14="http://schemas.microsoft.com/office/powerpoint/2010/main" xmlns="" val="4671028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Adult Formation</a:t>
            </a:r>
            <a:r>
              <a:rPr lang="en-US" dirty="0"/>
              <a:t/>
            </a:r>
            <a:br>
              <a:rPr lang="en-US" dirty="0"/>
            </a:br>
            <a:endParaRPr lang="en-US" dirty="0"/>
          </a:p>
        </p:txBody>
      </p:sp>
      <p:sp>
        <p:nvSpPr>
          <p:cNvPr id="3" name="Content Placeholder 2"/>
          <p:cNvSpPr>
            <a:spLocks noGrp="1"/>
          </p:cNvSpPr>
          <p:nvPr>
            <p:ph idx="1"/>
          </p:nvPr>
        </p:nvSpPr>
        <p:spPr>
          <a:xfrm>
            <a:off x="457200" y="1828800"/>
            <a:ext cx="8229600" cy="4525963"/>
          </a:xfrm>
        </p:spPr>
        <p:txBody>
          <a:bodyPr>
            <a:normAutofit fontScale="85000" lnSpcReduction="20000"/>
          </a:bodyPr>
          <a:lstStyle/>
          <a:p>
            <a:pPr marL="0" indent="0">
              <a:buNone/>
            </a:pPr>
            <a:r>
              <a:rPr lang="en-US" sz="3300" b="1" dirty="0" smtClean="0">
                <a:solidFill>
                  <a:schemeClr val="tx1"/>
                </a:solidFill>
                <a:latin typeface="Arial Rounded MT Bold" pitchFamily="34" charset="0"/>
              </a:rPr>
              <a:t>Provide opportunities for:</a:t>
            </a:r>
          </a:p>
          <a:p>
            <a:pPr marL="0" indent="0">
              <a:buNone/>
            </a:pPr>
            <a:endParaRPr lang="en-US" b="1" dirty="0" smtClean="0">
              <a:solidFill>
                <a:schemeClr val="tx1"/>
              </a:solidFill>
              <a:latin typeface="Arial Rounded MT Bold" pitchFamily="34" charset="0"/>
            </a:endParaRPr>
          </a:p>
          <a:p>
            <a:pPr marL="0" indent="0">
              <a:buNone/>
            </a:pPr>
            <a:r>
              <a:rPr lang="en-US" b="1" dirty="0" smtClean="0">
                <a:solidFill>
                  <a:schemeClr val="tx1"/>
                </a:solidFill>
                <a:latin typeface="Arial Rounded MT Bold" pitchFamily="34" charset="0"/>
              </a:rPr>
              <a:t>Encounter</a:t>
            </a:r>
            <a:endParaRPr lang="en-US" b="1" dirty="0">
              <a:solidFill>
                <a:schemeClr val="tx1"/>
              </a:solidFill>
              <a:latin typeface="Arial Rounded MT Bold" pitchFamily="34" charset="0"/>
            </a:endParaRPr>
          </a:p>
          <a:p>
            <a:pPr marL="0" indent="0">
              <a:buNone/>
            </a:pPr>
            <a:r>
              <a:rPr lang="en-US" dirty="0">
                <a:solidFill>
                  <a:schemeClr val="tx1"/>
                </a:solidFill>
                <a:latin typeface="Arial Rounded MT Bold" pitchFamily="34" charset="0"/>
              </a:rPr>
              <a:t>•To put people in relationship with God in Christ </a:t>
            </a:r>
          </a:p>
          <a:p>
            <a:pPr marL="0" indent="0">
              <a:buNone/>
            </a:pPr>
            <a:endParaRPr lang="en-US" dirty="0" smtClean="0">
              <a:solidFill>
                <a:schemeClr val="tx1"/>
              </a:solidFill>
              <a:latin typeface="Arial Rounded MT Bold" pitchFamily="34" charset="0"/>
            </a:endParaRPr>
          </a:p>
          <a:p>
            <a:pPr marL="0" indent="0">
              <a:buNone/>
            </a:pPr>
            <a:r>
              <a:rPr lang="en-US" b="1" dirty="0" smtClean="0">
                <a:solidFill>
                  <a:schemeClr val="tx1"/>
                </a:solidFill>
                <a:latin typeface="Arial Rounded MT Bold" pitchFamily="34" charset="0"/>
              </a:rPr>
              <a:t>Catechesis</a:t>
            </a:r>
            <a:endParaRPr lang="en-US" b="1" dirty="0">
              <a:solidFill>
                <a:schemeClr val="tx1"/>
              </a:solidFill>
              <a:latin typeface="Arial Rounded MT Bold" pitchFamily="34" charset="0"/>
            </a:endParaRPr>
          </a:p>
          <a:p>
            <a:pPr marL="0" indent="0">
              <a:buNone/>
            </a:pPr>
            <a:r>
              <a:rPr lang="en-US" dirty="0">
                <a:solidFill>
                  <a:schemeClr val="tx1"/>
                </a:solidFill>
                <a:latin typeface="Arial Rounded MT Bold" pitchFamily="34" charset="0"/>
              </a:rPr>
              <a:t>•To help people understand that relationship</a:t>
            </a:r>
          </a:p>
          <a:p>
            <a:pPr marL="0" indent="0">
              <a:buNone/>
            </a:pPr>
            <a:endParaRPr lang="en-US" dirty="0">
              <a:solidFill>
                <a:schemeClr val="tx1"/>
              </a:solidFill>
              <a:latin typeface="Arial Rounded MT Bold" pitchFamily="34" charset="0"/>
            </a:endParaRPr>
          </a:p>
          <a:p>
            <a:pPr marL="0" indent="0">
              <a:buNone/>
            </a:pPr>
            <a:r>
              <a:rPr lang="en-US" b="1" dirty="0" smtClean="0">
                <a:solidFill>
                  <a:schemeClr val="tx1"/>
                </a:solidFill>
                <a:latin typeface="Arial Rounded MT Bold" pitchFamily="34" charset="0"/>
              </a:rPr>
              <a:t>Deepening </a:t>
            </a:r>
            <a:r>
              <a:rPr lang="en-US" b="1" dirty="0">
                <a:solidFill>
                  <a:schemeClr val="tx1"/>
                </a:solidFill>
                <a:latin typeface="Arial Rounded MT Bold" pitchFamily="34" charset="0"/>
              </a:rPr>
              <a:t>relationship</a:t>
            </a:r>
          </a:p>
          <a:p>
            <a:pPr marL="0" indent="0">
              <a:buNone/>
            </a:pPr>
            <a:r>
              <a:rPr lang="en-US" dirty="0">
                <a:solidFill>
                  <a:schemeClr val="tx1"/>
                </a:solidFill>
                <a:latin typeface="Arial Rounded MT Bold" pitchFamily="34" charset="0"/>
              </a:rPr>
              <a:t>•To help people grow and deepen that relationship</a:t>
            </a:r>
          </a:p>
          <a:p>
            <a:endParaRPr lang="en-US" dirty="0">
              <a:solidFill>
                <a:schemeClr val="tx1"/>
              </a:solidFill>
              <a:latin typeface="Arial Rounded MT Bold" pitchFamily="34" charset="0"/>
            </a:endParaRPr>
          </a:p>
          <a:p>
            <a:pPr marL="0" indent="0">
              <a:buNone/>
            </a:pPr>
            <a:r>
              <a:rPr lang="en-US" sz="4200" i="1" dirty="0">
                <a:solidFill>
                  <a:schemeClr val="tx1"/>
                </a:solidFill>
                <a:latin typeface="Arial Rounded MT Bold" pitchFamily="34" charset="0"/>
              </a:rPr>
              <a:t>Any one program will likely not facilitate all </a:t>
            </a:r>
            <a:r>
              <a:rPr lang="en-US" sz="4200" i="1" dirty="0" smtClean="0">
                <a:solidFill>
                  <a:schemeClr val="tx1"/>
                </a:solidFill>
                <a:latin typeface="Arial Rounded MT Bold" pitchFamily="34" charset="0"/>
              </a:rPr>
              <a:t>three opportunities!</a:t>
            </a:r>
            <a:endParaRPr lang="en-US" sz="4200" dirty="0">
              <a:solidFill>
                <a:schemeClr val="tx1"/>
              </a:solidFill>
              <a:latin typeface="Arial Rounded MT Bold" pitchFamily="34" charset="0"/>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B0919A-52B4-41F3-97B6-217EE5B3AC2D}" type="slidenum">
              <a:rPr lang="en-US" smtClean="0"/>
              <a:pPr/>
              <a:t>15</a:t>
            </a:fld>
            <a:endParaRPr lang="en-US" dirty="0"/>
          </a:p>
        </p:txBody>
      </p:sp>
      <p:pic>
        <p:nvPicPr>
          <p:cNvPr id="6" name="Picture 5" descr="All saints.jpg"/>
          <p:cNvPicPr>
            <a:picLocks noChangeAspect="1"/>
          </p:cNvPicPr>
          <p:nvPr/>
        </p:nvPicPr>
        <p:blipFill>
          <a:blip r:embed="rId3" cstate="print"/>
          <a:stretch>
            <a:fillRect/>
          </a:stretch>
        </p:blipFill>
        <p:spPr>
          <a:xfrm>
            <a:off x="6019800" y="762000"/>
            <a:ext cx="2743200" cy="1842149"/>
          </a:xfrm>
          <a:prstGeom prst="rect">
            <a:avLst/>
          </a:prstGeom>
        </p:spPr>
      </p:pic>
    </p:spTree>
    <p:extLst>
      <p:ext uri="{BB962C8B-B14F-4D97-AF65-F5344CB8AC3E}">
        <p14:creationId xmlns:p14="http://schemas.microsoft.com/office/powerpoint/2010/main" xmlns="" val="28859368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Effective </a:t>
            </a:r>
            <a:br>
              <a:rPr lang="en-US" b="1" dirty="0" smtClean="0"/>
            </a:br>
            <a:r>
              <a:rPr lang="en-US" b="1" dirty="0" smtClean="0"/>
              <a:t>Adult Formation</a:t>
            </a:r>
            <a:endParaRPr lang="en-US" b="1" dirty="0"/>
          </a:p>
        </p:txBody>
      </p:sp>
      <p:sp>
        <p:nvSpPr>
          <p:cNvPr id="3" name="Content Placeholder 2"/>
          <p:cNvSpPr>
            <a:spLocks noGrp="1"/>
          </p:cNvSpPr>
          <p:nvPr>
            <p:ph idx="1"/>
          </p:nvPr>
        </p:nvSpPr>
        <p:spPr/>
        <p:txBody>
          <a:bodyPr>
            <a:normAutofit lnSpcReduction="10000"/>
          </a:bodyPr>
          <a:lstStyle/>
          <a:p>
            <a:pPr>
              <a:buNone/>
            </a:pPr>
            <a:endParaRPr lang="en-US" dirty="0" smtClean="0">
              <a:solidFill>
                <a:schemeClr val="tx1"/>
              </a:solidFill>
              <a:latin typeface="Arial Rounded MT Bold" pitchFamily="34" charset="0"/>
            </a:endParaRPr>
          </a:p>
          <a:p>
            <a:r>
              <a:rPr lang="en-US" dirty="0" smtClean="0">
                <a:solidFill>
                  <a:schemeClr val="tx1"/>
                </a:solidFill>
                <a:latin typeface="Arial Rounded MT Bold" pitchFamily="34" charset="0"/>
              </a:rPr>
              <a:t>Prayer</a:t>
            </a:r>
          </a:p>
          <a:p>
            <a:r>
              <a:rPr lang="en-US" dirty="0" smtClean="0">
                <a:solidFill>
                  <a:schemeClr val="tx1"/>
                </a:solidFill>
                <a:latin typeface="Arial Rounded MT Bold" pitchFamily="34" charset="0"/>
              </a:rPr>
              <a:t>Retreats  (</a:t>
            </a:r>
            <a:r>
              <a:rPr lang="en-US" sz="2000" dirty="0" smtClean="0">
                <a:solidFill>
                  <a:schemeClr val="tx1"/>
                </a:solidFill>
                <a:latin typeface="Arial Rounded MT Bold" pitchFamily="34" charset="0"/>
              </a:rPr>
              <a:t>both encounter and deepening experiences)</a:t>
            </a:r>
          </a:p>
          <a:p>
            <a:r>
              <a:rPr lang="en-US" dirty="0" smtClean="0">
                <a:solidFill>
                  <a:schemeClr val="tx1"/>
                </a:solidFill>
                <a:latin typeface="Arial Rounded MT Bold" pitchFamily="34" charset="0"/>
              </a:rPr>
              <a:t>Spiritual direction</a:t>
            </a:r>
          </a:p>
          <a:p>
            <a:r>
              <a:rPr lang="en-US" dirty="0" smtClean="0">
                <a:solidFill>
                  <a:schemeClr val="tx1"/>
                </a:solidFill>
                <a:latin typeface="Arial Rounded MT Bold" pitchFamily="34" charset="0"/>
              </a:rPr>
              <a:t>Small faith communities</a:t>
            </a:r>
          </a:p>
          <a:p>
            <a:r>
              <a:rPr lang="en-US" dirty="0" smtClean="0">
                <a:solidFill>
                  <a:schemeClr val="tx1"/>
                </a:solidFill>
                <a:latin typeface="Arial Rounded MT Bold" pitchFamily="34" charset="0"/>
              </a:rPr>
              <a:t>A robust, integrated RCIA process</a:t>
            </a:r>
          </a:p>
          <a:p>
            <a:r>
              <a:rPr lang="en-US" dirty="0" smtClean="0">
                <a:solidFill>
                  <a:schemeClr val="tx1"/>
                </a:solidFill>
                <a:latin typeface="Arial Rounded MT Bold" pitchFamily="34" charset="0"/>
              </a:rPr>
              <a:t>The homily</a:t>
            </a:r>
          </a:p>
          <a:p>
            <a:endParaRPr lang="en-US" dirty="0" smtClean="0">
              <a:solidFill>
                <a:schemeClr val="tx1"/>
              </a:solidFill>
              <a:latin typeface="Arial Rounded MT Bold" pitchFamily="34" charset="0"/>
            </a:endParaRPr>
          </a:p>
          <a:p>
            <a:endParaRPr lang="en-US" dirty="0">
              <a:solidFill>
                <a:schemeClr val="tx1"/>
              </a:solidFill>
              <a:latin typeface="Arial Rounded MT Bold" pitchFamily="34" charset="0"/>
            </a:endParaRPr>
          </a:p>
          <a:p>
            <a:pPr>
              <a:buNone/>
            </a:pPr>
            <a:r>
              <a:rPr lang="en-US" dirty="0" smtClean="0">
                <a:solidFill>
                  <a:schemeClr val="tx1"/>
                </a:solidFill>
                <a:latin typeface="Arial Rounded MT Bold" pitchFamily="34" charset="0"/>
              </a:rPr>
              <a:t>It may be best to do a few things well </a:t>
            </a:r>
          </a:p>
          <a:p>
            <a:pPr>
              <a:buNone/>
            </a:pPr>
            <a:r>
              <a:rPr lang="en-US" dirty="0" smtClean="0">
                <a:solidFill>
                  <a:schemeClr val="tx1"/>
                </a:solidFill>
                <a:latin typeface="Arial Rounded MT Bold" pitchFamily="34" charset="0"/>
              </a:rPr>
              <a:t>rather than many things poorly.</a:t>
            </a:r>
            <a:endParaRPr lang="en-US" dirty="0">
              <a:solidFill>
                <a:schemeClr val="tx1"/>
              </a:solidFill>
              <a:latin typeface="Arial Rounded MT Bold" pitchFamily="34" charset="0"/>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B0919A-52B4-41F3-97B6-217EE5B3AC2D}" type="slidenum">
              <a:rPr lang="en-US" smtClean="0"/>
              <a:pPr/>
              <a:t>16</a:t>
            </a:fld>
            <a:endParaRPr lang="en-US" dirty="0"/>
          </a:p>
        </p:txBody>
      </p:sp>
      <p:pic>
        <p:nvPicPr>
          <p:cNvPr id="6" name="Picture 5" descr="First Sunday of Advent.jpg"/>
          <p:cNvPicPr>
            <a:picLocks noChangeAspect="1"/>
          </p:cNvPicPr>
          <p:nvPr/>
        </p:nvPicPr>
        <p:blipFill>
          <a:blip r:embed="rId3" cstate="print"/>
          <a:stretch>
            <a:fillRect/>
          </a:stretch>
        </p:blipFill>
        <p:spPr>
          <a:xfrm>
            <a:off x="6324600" y="3124200"/>
            <a:ext cx="2190750" cy="2085975"/>
          </a:xfrm>
          <a:prstGeom prst="rect">
            <a:avLst/>
          </a:prstGeom>
        </p:spPr>
      </p:pic>
    </p:spTree>
    <p:extLst>
      <p:ext uri="{BB962C8B-B14F-4D97-AF65-F5344CB8AC3E}">
        <p14:creationId xmlns:p14="http://schemas.microsoft.com/office/powerpoint/2010/main" xmlns="" val="7191456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acred Heart parish.jpg"/>
          <p:cNvPicPr>
            <a:picLocks noChangeAspect="1"/>
          </p:cNvPicPr>
          <p:nvPr/>
        </p:nvPicPr>
        <p:blipFill>
          <a:blip r:embed="rId3" cstate="print"/>
          <a:stretch>
            <a:fillRect/>
          </a:stretch>
        </p:blipFill>
        <p:spPr>
          <a:xfrm>
            <a:off x="18471" y="1676400"/>
            <a:ext cx="9125529" cy="2848524"/>
          </a:xfrm>
          <a:prstGeom prst="rect">
            <a:avLst/>
          </a:prstGeom>
        </p:spPr>
      </p:pic>
      <p:sp>
        <p:nvSpPr>
          <p:cNvPr id="2" name="Title 1"/>
          <p:cNvSpPr>
            <a:spLocks noGrp="1"/>
          </p:cNvSpPr>
          <p:nvPr>
            <p:ph type="title"/>
          </p:nvPr>
        </p:nvSpPr>
        <p:spPr>
          <a:xfrm>
            <a:off x="457200" y="0"/>
            <a:ext cx="8229600" cy="2286000"/>
          </a:xfrm>
        </p:spPr>
        <p:txBody>
          <a:bodyPr/>
          <a:lstStyle/>
          <a:p>
            <a:pPr lvl="1" algn="ctr" rtl="0">
              <a:lnSpc>
                <a:spcPts val="5800"/>
              </a:lnSpc>
              <a:spcBef>
                <a:spcPct val="0"/>
              </a:spcBef>
            </a:pPr>
            <a:r>
              <a:rPr lang="en-US" sz="2800" b="1" dirty="0" smtClean="0">
                <a:solidFill>
                  <a:srgbClr val="C00000"/>
                </a:solidFill>
                <a:latin typeface="Arial Rounded MT Bold" pitchFamily="34" charset="0"/>
              </a:rPr>
              <a:t/>
            </a:r>
            <a:br>
              <a:rPr lang="en-US" sz="2800" b="1" dirty="0" smtClean="0">
                <a:solidFill>
                  <a:srgbClr val="C00000"/>
                </a:solidFill>
                <a:latin typeface="Arial Rounded MT Bold" pitchFamily="34" charset="0"/>
              </a:rPr>
            </a:br>
            <a:r>
              <a:rPr lang="en-US" sz="2800" b="1" dirty="0">
                <a:solidFill>
                  <a:srgbClr val="C00000"/>
                </a:solidFill>
                <a:latin typeface="Arial Rounded MT Bold" pitchFamily="34" charset="0"/>
              </a:rPr>
              <a:t/>
            </a:r>
            <a:br>
              <a:rPr lang="en-US" sz="2800" b="1" dirty="0">
                <a:solidFill>
                  <a:srgbClr val="C00000"/>
                </a:solidFill>
                <a:latin typeface="Arial Rounded MT Bold" pitchFamily="34" charset="0"/>
              </a:rPr>
            </a:br>
            <a:r>
              <a:rPr lang="en-US" sz="2800" b="1" dirty="0" smtClean="0">
                <a:solidFill>
                  <a:srgbClr val="C00000"/>
                </a:solidFill>
                <a:latin typeface="Arial Rounded MT Bold" pitchFamily="34" charset="0"/>
              </a:rPr>
              <a:t>Culture can be more impactful than programs</a:t>
            </a:r>
            <a:br>
              <a:rPr lang="en-US" sz="2800" b="1" dirty="0" smtClean="0">
                <a:solidFill>
                  <a:srgbClr val="C00000"/>
                </a:solidFill>
                <a:latin typeface="Arial Rounded MT Bold" pitchFamily="34" charset="0"/>
              </a:rPr>
            </a:br>
            <a:r>
              <a:rPr lang="en-US" sz="2600" b="1" i="1" dirty="0" smtClean="0">
                <a:solidFill>
                  <a:schemeClr val="tx1"/>
                </a:solidFill>
                <a:latin typeface="Arial Rounded MT Bold" pitchFamily="34" charset="0"/>
              </a:rPr>
              <a:t>The parish is an adult faith formation program</a:t>
            </a:r>
            <a:r>
              <a:rPr lang="en-US" dirty="0" smtClean="0">
                <a:solidFill>
                  <a:schemeClr val="tx1"/>
                </a:solidFill>
                <a:latin typeface="Arial Rounded MT Bold" pitchFamily="34" charset="0"/>
              </a:rPr>
              <a:t/>
            </a:r>
            <a:br>
              <a:rPr lang="en-US" dirty="0" smtClean="0">
                <a:solidFill>
                  <a:schemeClr val="tx1"/>
                </a:solidFill>
                <a:latin typeface="Arial Rounded MT Bold" pitchFamily="34" charset="0"/>
              </a:rPr>
            </a:br>
            <a:endParaRPr lang="en-US" b="1" dirty="0"/>
          </a:p>
        </p:txBody>
      </p:sp>
      <p:sp>
        <p:nvSpPr>
          <p:cNvPr id="3" name="Content Placeholder 2"/>
          <p:cNvSpPr>
            <a:spLocks noGrp="1"/>
          </p:cNvSpPr>
          <p:nvPr>
            <p:ph idx="1"/>
          </p:nvPr>
        </p:nvSpPr>
        <p:spPr>
          <a:xfrm>
            <a:off x="0" y="1600200"/>
            <a:ext cx="8610600" cy="4800600"/>
          </a:xfrm>
        </p:spPr>
        <p:txBody>
          <a:bodyPr>
            <a:normAutofit fontScale="55000" lnSpcReduction="20000"/>
          </a:bodyPr>
          <a:lstStyle/>
          <a:p>
            <a:pPr marL="0" indent="0">
              <a:buNone/>
            </a:pPr>
            <a:endParaRPr lang="en-US" dirty="0" smtClean="0">
              <a:solidFill>
                <a:schemeClr val="tx1"/>
              </a:solidFill>
              <a:latin typeface="Arial Rounded MT Bold" pitchFamily="34" charset="0"/>
            </a:endParaRPr>
          </a:p>
          <a:p>
            <a:pPr lvl="1"/>
            <a:endParaRPr lang="en-US" sz="2400" dirty="0" smtClean="0">
              <a:solidFill>
                <a:schemeClr val="tx1"/>
              </a:solidFill>
              <a:latin typeface="Arial Rounded MT Bold" pitchFamily="34" charset="0"/>
            </a:endParaRPr>
          </a:p>
          <a:p>
            <a:pPr lvl="1"/>
            <a:endParaRPr lang="en-US" sz="2400" dirty="0" smtClean="0">
              <a:solidFill>
                <a:schemeClr val="tx1"/>
              </a:solidFill>
              <a:latin typeface="Arial Rounded MT Bold" pitchFamily="34" charset="0"/>
            </a:endParaRPr>
          </a:p>
          <a:p>
            <a:pPr lvl="1"/>
            <a:endParaRPr lang="en-US" sz="2400" dirty="0" smtClean="0">
              <a:solidFill>
                <a:schemeClr val="tx1"/>
              </a:solidFill>
              <a:latin typeface="Arial Rounded MT Bold" pitchFamily="34" charset="0"/>
            </a:endParaRPr>
          </a:p>
          <a:p>
            <a:pPr lvl="1"/>
            <a:endParaRPr lang="en-US" sz="2400" dirty="0" smtClean="0">
              <a:solidFill>
                <a:schemeClr val="tx1"/>
              </a:solidFill>
              <a:latin typeface="Arial Rounded MT Bold" pitchFamily="34" charset="0"/>
            </a:endParaRPr>
          </a:p>
          <a:p>
            <a:pPr lvl="1"/>
            <a:endParaRPr lang="en-US" sz="2400" dirty="0" smtClean="0">
              <a:solidFill>
                <a:schemeClr val="tx1"/>
              </a:solidFill>
              <a:latin typeface="Arial Rounded MT Bold" pitchFamily="34" charset="0"/>
            </a:endParaRPr>
          </a:p>
          <a:p>
            <a:pPr lvl="1"/>
            <a:endParaRPr lang="en-US" sz="2400" dirty="0" smtClean="0">
              <a:solidFill>
                <a:schemeClr val="tx1"/>
              </a:solidFill>
              <a:latin typeface="Arial Rounded MT Bold" pitchFamily="34" charset="0"/>
            </a:endParaRPr>
          </a:p>
          <a:p>
            <a:pPr lvl="1"/>
            <a:endParaRPr lang="en-US" sz="2400" dirty="0" smtClean="0">
              <a:solidFill>
                <a:schemeClr val="tx1"/>
              </a:solidFill>
              <a:latin typeface="Arial Rounded MT Bold" pitchFamily="34" charset="0"/>
            </a:endParaRPr>
          </a:p>
          <a:p>
            <a:pPr lvl="1"/>
            <a:endParaRPr lang="en-US" sz="2400" dirty="0" smtClean="0">
              <a:solidFill>
                <a:schemeClr val="tx1"/>
              </a:solidFill>
              <a:latin typeface="Arial Rounded MT Bold" pitchFamily="34" charset="0"/>
            </a:endParaRPr>
          </a:p>
          <a:p>
            <a:pPr lvl="1"/>
            <a:endParaRPr lang="en-US" sz="2400" dirty="0" smtClean="0">
              <a:solidFill>
                <a:schemeClr val="tx1"/>
              </a:solidFill>
              <a:latin typeface="Arial Rounded MT Bold" pitchFamily="34" charset="0"/>
            </a:endParaRPr>
          </a:p>
          <a:p>
            <a:pPr lvl="1"/>
            <a:endParaRPr lang="en-US" sz="2400" dirty="0" smtClean="0">
              <a:solidFill>
                <a:schemeClr val="tx1"/>
              </a:solidFill>
              <a:latin typeface="Arial Rounded MT Bold" pitchFamily="34" charset="0"/>
            </a:endParaRPr>
          </a:p>
          <a:p>
            <a:pPr lvl="1"/>
            <a:endParaRPr lang="en-US" sz="2400" dirty="0" smtClean="0">
              <a:solidFill>
                <a:schemeClr val="tx1"/>
              </a:solidFill>
              <a:latin typeface="Arial Rounded MT Bold" pitchFamily="34" charset="0"/>
            </a:endParaRPr>
          </a:p>
          <a:p>
            <a:pPr lvl="1"/>
            <a:endParaRPr lang="en-US" sz="2400" dirty="0" smtClean="0">
              <a:solidFill>
                <a:schemeClr val="tx1"/>
              </a:solidFill>
              <a:latin typeface="Arial Rounded MT Bold" pitchFamily="34" charset="0"/>
            </a:endParaRPr>
          </a:p>
          <a:p>
            <a:pPr lvl="1"/>
            <a:endParaRPr lang="en-US" sz="3200" dirty="0" smtClean="0">
              <a:solidFill>
                <a:schemeClr val="tx1"/>
              </a:solidFill>
              <a:latin typeface="Arial Rounded MT Bold" pitchFamily="34" charset="0"/>
            </a:endParaRPr>
          </a:p>
          <a:p>
            <a:pPr lvl="1"/>
            <a:endParaRPr lang="en-US" sz="3200" dirty="0" smtClean="0">
              <a:solidFill>
                <a:schemeClr val="tx1"/>
              </a:solidFill>
              <a:latin typeface="Arial Rounded MT Bold" pitchFamily="34" charset="0"/>
            </a:endParaRPr>
          </a:p>
          <a:p>
            <a:pPr lvl="1"/>
            <a:r>
              <a:rPr lang="en-US" sz="3200" dirty="0" smtClean="0">
                <a:solidFill>
                  <a:schemeClr val="tx1"/>
                </a:solidFill>
                <a:latin typeface="Arial Rounded MT Bold" pitchFamily="34" charset="0"/>
              </a:rPr>
              <a:t>The quality of the liturgies</a:t>
            </a:r>
          </a:p>
          <a:p>
            <a:pPr lvl="1"/>
            <a:r>
              <a:rPr lang="en-US" sz="3200" dirty="0" smtClean="0">
                <a:solidFill>
                  <a:schemeClr val="tx1"/>
                </a:solidFill>
                <a:latin typeface="Arial Rounded MT Bold" pitchFamily="34" charset="0"/>
              </a:rPr>
              <a:t>The extent of shared decision making</a:t>
            </a:r>
          </a:p>
          <a:p>
            <a:pPr lvl="1"/>
            <a:r>
              <a:rPr lang="en-US" sz="3200" dirty="0" smtClean="0">
                <a:solidFill>
                  <a:schemeClr val="tx1"/>
                </a:solidFill>
                <a:latin typeface="Arial Rounded MT Bold" pitchFamily="34" charset="0"/>
              </a:rPr>
              <a:t>The priorities of the parish budget</a:t>
            </a:r>
          </a:p>
          <a:p>
            <a:pPr lvl="1"/>
            <a:r>
              <a:rPr lang="en-US" sz="3200" dirty="0" smtClean="0">
                <a:solidFill>
                  <a:schemeClr val="tx1"/>
                </a:solidFill>
                <a:latin typeface="Arial Rounded MT Bold" pitchFamily="34" charset="0"/>
              </a:rPr>
              <a:t>The degree of commitment to social justice</a:t>
            </a:r>
          </a:p>
          <a:p>
            <a:pPr lvl="1"/>
            <a:r>
              <a:rPr lang="en-US" sz="3200" dirty="0" smtClean="0">
                <a:solidFill>
                  <a:schemeClr val="tx1"/>
                </a:solidFill>
                <a:latin typeface="Arial Rounded MT Bold" pitchFamily="34" charset="0"/>
              </a:rPr>
              <a:t>The quality of the other </a:t>
            </a:r>
            <a:r>
              <a:rPr lang="en-US" sz="3200" smtClean="0">
                <a:solidFill>
                  <a:schemeClr val="tx1"/>
                </a:solidFill>
                <a:latin typeface="Arial Rounded MT Bold" pitchFamily="34" charset="0"/>
              </a:rPr>
              <a:t>catechetical programs</a:t>
            </a:r>
            <a:endParaRPr lang="en-US" sz="3200" dirty="0" smtClean="0">
              <a:solidFill>
                <a:schemeClr val="tx1"/>
              </a:solidFill>
              <a:latin typeface="Arial Rounded MT Bold" pitchFamily="34" charset="0"/>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B0919A-52B4-41F3-97B6-217EE5B3AC2D}" type="slidenum">
              <a:rPr lang="en-US" smtClean="0"/>
              <a:pPr/>
              <a:t>17</a:t>
            </a:fld>
            <a:endParaRPr lang="en-US" dirty="0"/>
          </a:p>
        </p:txBody>
      </p:sp>
    </p:spTree>
    <p:extLst>
      <p:ext uri="{BB962C8B-B14F-4D97-AF65-F5344CB8AC3E}">
        <p14:creationId xmlns:p14="http://schemas.microsoft.com/office/powerpoint/2010/main" xmlns="" val="15940311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Adult </a:t>
            </a:r>
            <a:r>
              <a:rPr lang="en-US" b="1" dirty="0"/>
              <a:t>Faith Formation</a:t>
            </a:r>
          </a:p>
        </p:txBody>
      </p:sp>
      <p:sp>
        <p:nvSpPr>
          <p:cNvPr id="3" name="Content Placeholder 2"/>
          <p:cNvSpPr>
            <a:spLocks noGrp="1"/>
          </p:cNvSpPr>
          <p:nvPr>
            <p:ph idx="1"/>
          </p:nvPr>
        </p:nvSpPr>
        <p:spPr/>
        <p:txBody>
          <a:bodyPr/>
          <a:lstStyle/>
          <a:p>
            <a:pPr>
              <a:buNone/>
            </a:pPr>
            <a:endParaRPr lang="en-US" altLang="en-US" sz="2800" dirty="0" smtClean="0">
              <a:solidFill>
                <a:schemeClr val="tx1"/>
              </a:solidFill>
              <a:latin typeface="Arial Rounded MT Bold" pitchFamily="34" charset="0"/>
            </a:endParaRPr>
          </a:p>
          <a:p>
            <a:pPr>
              <a:buNone/>
            </a:pPr>
            <a:r>
              <a:rPr lang="en-US" altLang="en-US" sz="2800" dirty="0" smtClean="0">
                <a:solidFill>
                  <a:schemeClr val="tx1"/>
                </a:solidFill>
                <a:latin typeface="Arial Rounded MT Bold" pitchFamily="34" charset="0"/>
              </a:rPr>
              <a:t>“</a:t>
            </a:r>
            <a:r>
              <a:rPr lang="en-US" altLang="en-US" sz="2800" dirty="0">
                <a:solidFill>
                  <a:schemeClr val="tx1"/>
                </a:solidFill>
                <a:latin typeface="Arial Rounded MT Bold" pitchFamily="34" charset="0"/>
              </a:rPr>
              <a:t>In fact, every aspect and event in parish life can be </a:t>
            </a:r>
            <a:r>
              <a:rPr lang="en-US" altLang="en-US" sz="2800" b="1" u="sng" dirty="0">
                <a:solidFill>
                  <a:schemeClr val="tx1"/>
                </a:solidFill>
                <a:latin typeface="Arial Rounded MT Bold" pitchFamily="34" charset="0"/>
              </a:rPr>
              <a:t>intentionally</a:t>
            </a:r>
            <a:r>
              <a:rPr lang="en-US" altLang="en-US" sz="2800" dirty="0">
                <a:solidFill>
                  <a:schemeClr val="tx1"/>
                </a:solidFill>
                <a:latin typeface="Arial Rounded MT Bold" pitchFamily="34" charset="0"/>
              </a:rPr>
              <a:t> fashioned as an occasion for </a:t>
            </a:r>
            <a:r>
              <a:rPr lang="en-US" altLang="en-US" sz="2800" dirty="0" smtClean="0">
                <a:solidFill>
                  <a:schemeClr val="tx1"/>
                </a:solidFill>
                <a:latin typeface="Arial Rounded MT Bold" pitchFamily="34" charset="0"/>
              </a:rPr>
              <a:t>adult </a:t>
            </a:r>
            <a:r>
              <a:rPr lang="en-US" altLang="en-US" sz="2800" dirty="0">
                <a:solidFill>
                  <a:schemeClr val="tx1"/>
                </a:solidFill>
                <a:latin typeface="Arial Rounded MT Bold" pitchFamily="34" charset="0"/>
              </a:rPr>
              <a:t>faith formation.”</a:t>
            </a:r>
          </a:p>
          <a:p>
            <a:pPr algn="r">
              <a:buNone/>
            </a:pPr>
            <a:r>
              <a:rPr lang="en-US" altLang="en-US" sz="1600" dirty="0">
                <a:solidFill>
                  <a:schemeClr val="tx1"/>
                </a:solidFill>
                <a:latin typeface="Arial Rounded MT Bold" pitchFamily="34" charset="0"/>
              </a:rPr>
              <a:t>OHWB #112</a:t>
            </a:r>
          </a:p>
          <a:p>
            <a:endParaRPr lang="en-US" dirty="0"/>
          </a:p>
        </p:txBody>
      </p:sp>
      <p:sp>
        <p:nvSpPr>
          <p:cNvPr id="4" name="Rectangle 4"/>
          <p:cNvSpPr>
            <a:spLocks noChangeArrowheads="1"/>
          </p:cNvSpPr>
          <p:nvPr/>
        </p:nvSpPr>
        <p:spPr bwMode="auto">
          <a:xfrm>
            <a:off x="3048000" y="3962400"/>
            <a:ext cx="3048000" cy="2209800"/>
          </a:xfrm>
          <a:prstGeom prst="rect">
            <a:avLst/>
          </a:prstGeom>
          <a:solidFill>
            <a:srgbClr val="FF5050"/>
          </a:solidFill>
          <a:ln w="9525">
            <a:solidFill>
              <a:schemeClr val="tx1"/>
            </a:solidFill>
            <a:miter lim="800000"/>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sz="4800" kern="10" dirty="0">
                <a:ln w="9525">
                  <a:solidFill>
                    <a:srgbClr val="000000"/>
                  </a:solidFill>
                  <a:round/>
                  <a:headEnd type="none" w="sm" len="sm"/>
                  <a:tailEnd type="none" w="sm" len="sm"/>
                </a:ln>
                <a:solidFill>
                  <a:srgbClr val="000000"/>
                </a:solidFill>
                <a:latin typeface="Arial Black"/>
              </a:rPr>
              <a:t>Think outside of the box!</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B0919A-52B4-41F3-97B6-217EE5B3AC2D}" type="slidenum">
              <a:rPr lang="en-US" smtClean="0"/>
              <a:pPr/>
              <a:t>18</a:t>
            </a:fld>
            <a:endParaRPr lang="en-US" dirty="0"/>
          </a:p>
        </p:txBody>
      </p:sp>
    </p:spTree>
    <p:extLst>
      <p:ext uri="{BB962C8B-B14F-4D97-AF65-F5344CB8AC3E}">
        <p14:creationId xmlns:p14="http://schemas.microsoft.com/office/powerpoint/2010/main" xmlns="" val="178097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about the youth’s and children’s faith?</a:t>
            </a:r>
            <a:endParaRPr lang="en-US" b="1" dirty="0"/>
          </a:p>
        </p:txBody>
      </p:sp>
      <p:sp>
        <p:nvSpPr>
          <p:cNvPr id="3" name="Content Placeholder 2"/>
          <p:cNvSpPr>
            <a:spLocks noGrp="1"/>
          </p:cNvSpPr>
          <p:nvPr>
            <p:ph idx="1"/>
          </p:nvPr>
        </p:nvSpPr>
        <p:spPr>
          <a:xfrm>
            <a:off x="457200" y="1600200"/>
            <a:ext cx="8229600" cy="5181600"/>
          </a:xfrm>
        </p:spPr>
        <p:txBody>
          <a:bodyPr>
            <a:normAutofit/>
          </a:bodyPr>
          <a:lstStyle/>
          <a:p>
            <a:pPr marL="0" indent="0">
              <a:buNone/>
            </a:pPr>
            <a:r>
              <a:rPr lang="en-US" sz="2800" b="1" dirty="0" smtClean="0">
                <a:solidFill>
                  <a:schemeClr val="accent1"/>
                </a:solidFill>
                <a:effectLst>
                  <a:outerShdw blurRad="38100" dist="38100" dir="2700000" algn="tl">
                    <a:srgbClr val="000000"/>
                  </a:outerShdw>
                </a:effectLst>
                <a:latin typeface="Gill Sans MT" pitchFamily="34" charset="0"/>
                <a:ea typeface="ＭＳ Ｐゴシック"/>
                <a:cs typeface="Arial Bold" charset="0"/>
              </a:rPr>
              <a:t>When it comes to faith, most young people:</a:t>
            </a:r>
          </a:p>
          <a:p>
            <a:pPr marL="0" indent="0">
              <a:buNone/>
            </a:pPr>
            <a:endParaRPr lang="en-US" sz="4400" b="1" dirty="0">
              <a:solidFill>
                <a:schemeClr val="accent1"/>
              </a:solidFill>
              <a:effectLst>
                <a:outerShdw blurRad="38100" dist="38100" dir="2700000" algn="tl">
                  <a:srgbClr val="000000"/>
                </a:outerShdw>
              </a:effectLst>
              <a:latin typeface="Gill Sans MT" pitchFamily="34" charset="0"/>
              <a:ea typeface="ＭＳ Ｐゴシック"/>
              <a:cs typeface="Arial Bold" charset="0"/>
            </a:endParaRPr>
          </a:p>
          <a:p>
            <a:pPr marL="0" indent="0">
              <a:buNone/>
            </a:pPr>
            <a:endParaRPr lang="en-US" sz="4400" b="1" dirty="0" smtClean="0">
              <a:solidFill>
                <a:schemeClr val="accent1"/>
              </a:solidFill>
              <a:effectLst>
                <a:outerShdw blurRad="38100" dist="38100" dir="2700000" algn="tl">
                  <a:srgbClr val="000000"/>
                </a:outerShdw>
              </a:effectLst>
              <a:latin typeface="Gill Sans MT" pitchFamily="34" charset="0"/>
              <a:ea typeface="ＭＳ Ｐゴシック"/>
              <a:cs typeface="Arial Bold" charset="0"/>
            </a:endParaRPr>
          </a:p>
          <a:p>
            <a:pPr marL="0" indent="0" algn="ctr">
              <a:buNone/>
            </a:pPr>
            <a:endParaRPr lang="en-US" sz="4400" b="1" i="1" dirty="0" smtClean="0">
              <a:solidFill>
                <a:schemeClr val="tx1"/>
              </a:solidFill>
              <a:latin typeface="Gill Sans MT" pitchFamily="34" charset="0"/>
              <a:ea typeface="ＭＳ Ｐゴシック"/>
              <a:cs typeface="Arial" pitchFamily="34" charset="0"/>
            </a:endParaRPr>
          </a:p>
          <a:p>
            <a:pPr marL="0" indent="0" algn="ctr">
              <a:buNone/>
            </a:pPr>
            <a:r>
              <a:rPr lang="en-US" sz="4400" b="1" i="1" dirty="0" smtClean="0">
                <a:solidFill>
                  <a:schemeClr val="tx1"/>
                </a:solidFill>
                <a:latin typeface="Gill Sans MT" pitchFamily="34" charset="0"/>
                <a:ea typeface="ＭＳ Ｐゴシック"/>
                <a:cs typeface="Arial" pitchFamily="34" charset="0"/>
              </a:rPr>
              <a:t>Pretty much follow </a:t>
            </a:r>
          </a:p>
          <a:p>
            <a:pPr marL="0" indent="0" algn="ctr">
              <a:buNone/>
            </a:pPr>
            <a:r>
              <a:rPr lang="en-US" sz="4400" b="1" i="1" dirty="0" smtClean="0">
                <a:solidFill>
                  <a:schemeClr val="tx1"/>
                </a:solidFill>
                <a:latin typeface="Gill Sans MT" pitchFamily="34" charset="0"/>
                <a:ea typeface="ＭＳ Ｐゴシック"/>
                <a:cs typeface="Arial" pitchFamily="34" charset="0"/>
              </a:rPr>
              <a:t>the faith of their parents. </a:t>
            </a:r>
            <a:endParaRPr lang="en-US" sz="4400" i="1" dirty="0" smtClean="0">
              <a:solidFill>
                <a:schemeClr val="tx1"/>
              </a:solidFill>
              <a:latin typeface="Gill Sans MT" pitchFamily="34" charset="0"/>
              <a:ea typeface="ＭＳ Ｐゴシック"/>
              <a:cs typeface="Arial" pitchFamily="34" charset="0"/>
            </a:endParaRP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743200" y="2362200"/>
            <a:ext cx="1524000" cy="221717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953000" y="2362200"/>
            <a:ext cx="1447800" cy="2164534"/>
          </a:xfrm>
          <a:prstGeom prst="rect">
            <a:avLst/>
          </a:prstGeom>
        </p:spPr>
      </p:pic>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B0919A-52B4-41F3-97B6-217EE5B3AC2D}" type="slidenum">
              <a:rPr lang="en-US" smtClean="0"/>
              <a:pPr/>
              <a:t>19</a:t>
            </a:fld>
            <a:endParaRPr lang="en-US" dirty="0"/>
          </a:p>
        </p:txBody>
      </p:sp>
    </p:spTree>
    <p:extLst>
      <p:ext uri="{BB962C8B-B14F-4D97-AF65-F5344CB8AC3E}">
        <p14:creationId xmlns:p14="http://schemas.microsoft.com/office/powerpoint/2010/main" xmlns="" val="3477760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45719" y="762000"/>
            <a:ext cx="9189719" cy="5105400"/>
          </a:xfrm>
        </p:spPr>
      </p:pic>
      <p:sp>
        <p:nvSpPr>
          <p:cNvPr id="3" name="Footer Placeholder 2"/>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B0919A-52B4-41F3-97B6-217EE5B3AC2D}" type="slidenum">
              <a:rPr lang="en-US" smtClean="0"/>
              <a:pPr/>
              <a:t>2</a:t>
            </a:fld>
            <a:endParaRPr lang="en-US" dirty="0"/>
          </a:p>
        </p:txBody>
      </p:sp>
    </p:spTree>
    <p:extLst>
      <p:ext uri="{BB962C8B-B14F-4D97-AF65-F5344CB8AC3E}">
        <p14:creationId xmlns:p14="http://schemas.microsoft.com/office/powerpoint/2010/main" xmlns="" val="39477630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Family Experience</a:t>
            </a:r>
            <a:endParaRPr lang="en-US" b="1" dirty="0"/>
          </a:p>
        </p:txBody>
      </p:sp>
      <p:sp>
        <p:nvSpPr>
          <p:cNvPr id="3" name="Content Placeholder 2"/>
          <p:cNvSpPr>
            <a:spLocks noGrp="1"/>
          </p:cNvSpPr>
          <p:nvPr>
            <p:ph idx="1"/>
          </p:nvPr>
        </p:nvSpPr>
        <p:spPr>
          <a:xfrm>
            <a:off x="457200" y="1600200"/>
            <a:ext cx="8229600" cy="4876800"/>
          </a:xfrm>
        </p:spPr>
        <p:txBody>
          <a:bodyPr>
            <a:normAutofit lnSpcReduction="10000"/>
          </a:bodyPr>
          <a:lstStyle/>
          <a:p>
            <a:endParaRPr lang="en-US" sz="2000" dirty="0" smtClean="0">
              <a:solidFill>
                <a:schemeClr val="tx1"/>
              </a:solidFill>
              <a:latin typeface="Arial Rounded MT Bold" pitchFamily="34" charset="0"/>
            </a:endParaRPr>
          </a:p>
          <a:p>
            <a:endParaRPr lang="en-US" sz="2000" dirty="0" smtClean="0">
              <a:solidFill>
                <a:schemeClr val="tx1"/>
              </a:solidFill>
              <a:latin typeface="Arial Rounded MT Bold" pitchFamily="34" charset="0"/>
            </a:endParaRPr>
          </a:p>
          <a:p>
            <a:endParaRPr lang="en-US" sz="2000" dirty="0" smtClean="0">
              <a:solidFill>
                <a:schemeClr val="tx1"/>
              </a:solidFill>
              <a:latin typeface="Arial Rounded MT Bold" pitchFamily="34" charset="0"/>
            </a:endParaRPr>
          </a:p>
          <a:p>
            <a:endParaRPr lang="en-US" sz="2000" dirty="0" smtClean="0">
              <a:solidFill>
                <a:schemeClr val="tx1"/>
              </a:solidFill>
              <a:latin typeface="Arial Rounded MT Bold" pitchFamily="34" charset="0"/>
            </a:endParaRPr>
          </a:p>
          <a:p>
            <a:endParaRPr lang="en-US" sz="2000" dirty="0" smtClean="0">
              <a:solidFill>
                <a:schemeClr val="tx1"/>
              </a:solidFill>
              <a:latin typeface="Arial Rounded MT Bold" pitchFamily="34" charset="0"/>
            </a:endParaRPr>
          </a:p>
          <a:p>
            <a:endParaRPr lang="en-US" sz="2000" dirty="0" smtClean="0">
              <a:solidFill>
                <a:schemeClr val="tx1"/>
              </a:solidFill>
              <a:latin typeface="Arial Rounded MT Bold" pitchFamily="34" charset="0"/>
            </a:endParaRPr>
          </a:p>
          <a:p>
            <a:endParaRPr lang="en-US" sz="2000" dirty="0" smtClean="0">
              <a:solidFill>
                <a:schemeClr val="tx1"/>
              </a:solidFill>
              <a:latin typeface="Arial Rounded MT Bold" pitchFamily="34" charset="0"/>
            </a:endParaRPr>
          </a:p>
          <a:p>
            <a:r>
              <a:rPr lang="en-US" sz="2000" dirty="0" smtClean="0">
                <a:solidFill>
                  <a:schemeClr val="tx1"/>
                </a:solidFill>
                <a:latin typeface="Arial Rounded MT Bold" pitchFamily="34" charset="0"/>
              </a:rPr>
              <a:t>Families </a:t>
            </a:r>
            <a:r>
              <a:rPr lang="en-US" sz="2000" dirty="0">
                <a:solidFill>
                  <a:schemeClr val="tx1"/>
                </a:solidFill>
                <a:latin typeface="Arial Rounded MT Bold" pitchFamily="34" charset="0"/>
              </a:rPr>
              <a:t>have “jobbed out” faith formation to the </a:t>
            </a:r>
            <a:r>
              <a:rPr lang="en-US" sz="2000" dirty="0" smtClean="0">
                <a:solidFill>
                  <a:schemeClr val="tx1"/>
                </a:solidFill>
                <a:latin typeface="Arial Rounded MT Bold" pitchFamily="34" charset="0"/>
              </a:rPr>
              <a:t>parish and school</a:t>
            </a:r>
            <a:endParaRPr lang="en-US" sz="2000" dirty="0">
              <a:solidFill>
                <a:schemeClr val="tx1"/>
              </a:solidFill>
              <a:latin typeface="Arial Rounded MT Bold" pitchFamily="34" charset="0"/>
            </a:endParaRPr>
          </a:p>
          <a:p>
            <a:r>
              <a:rPr lang="en-US" sz="2000" dirty="0">
                <a:solidFill>
                  <a:schemeClr val="tx1"/>
                </a:solidFill>
                <a:latin typeface="Arial Rounded MT Bold" pitchFamily="34" charset="0"/>
              </a:rPr>
              <a:t>Parish has “jobbed out” faith formation to the </a:t>
            </a:r>
            <a:r>
              <a:rPr lang="en-US" sz="2000" dirty="0" smtClean="0">
                <a:solidFill>
                  <a:schemeClr val="tx1"/>
                </a:solidFill>
                <a:latin typeface="Arial Rounded MT Bold" pitchFamily="34" charset="0"/>
              </a:rPr>
              <a:t>catechetical ministry program</a:t>
            </a:r>
            <a:endParaRPr lang="en-US" sz="2000" dirty="0">
              <a:solidFill>
                <a:schemeClr val="tx1"/>
              </a:solidFill>
              <a:latin typeface="Arial Rounded MT Bold" pitchFamily="34" charset="0"/>
            </a:endParaRPr>
          </a:p>
          <a:p>
            <a:r>
              <a:rPr lang="en-US" sz="2000" dirty="0">
                <a:solidFill>
                  <a:schemeClr val="tx1"/>
                </a:solidFill>
                <a:latin typeface="Arial Rounded MT Bold" pitchFamily="34" charset="0"/>
              </a:rPr>
              <a:t>Children experience “faith” on foreign territory, the parish plant</a:t>
            </a:r>
          </a:p>
          <a:p>
            <a:r>
              <a:rPr lang="en-US" sz="2000" dirty="0">
                <a:solidFill>
                  <a:schemeClr val="tx1"/>
                </a:solidFill>
                <a:latin typeface="Arial Rounded MT Bold" pitchFamily="34" charset="0"/>
              </a:rPr>
              <a:t>Children do not experience faith in the home, or as an </a:t>
            </a:r>
            <a:r>
              <a:rPr lang="en-US" sz="2000" dirty="0" smtClean="0">
                <a:solidFill>
                  <a:schemeClr val="tx1"/>
                </a:solidFill>
                <a:latin typeface="Arial Rounded MT Bold" pitchFamily="34" charset="0"/>
              </a:rPr>
              <a:t>integral and integrated </a:t>
            </a:r>
            <a:r>
              <a:rPr lang="en-US" sz="2000" dirty="0">
                <a:solidFill>
                  <a:schemeClr val="tx1"/>
                </a:solidFill>
                <a:latin typeface="Arial Rounded MT Bold" pitchFamily="34" charset="0"/>
              </a:rPr>
              <a:t>part of their everyday lives</a:t>
            </a:r>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B0919A-52B4-41F3-97B6-217EE5B3AC2D}" type="slidenum">
              <a:rPr lang="en-US" smtClean="0"/>
              <a:pPr/>
              <a:t>20</a:t>
            </a:fld>
            <a:endParaRPr lang="en-US" dirty="0"/>
          </a:p>
        </p:txBody>
      </p:sp>
      <p:pic>
        <p:nvPicPr>
          <p:cNvPr id="6" name="Picture 5" descr="catechism.jpg"/>
          <p:cNvPicPr>
            <a:picLocks noChangeAspect="1"/>
          </p:cNvPicPr>
          <p:nvPr/>
        </p:nvPicPr>
        <p:blipFill>
          <a:blip r:embed="rId3" cstate="print"/>
          <a:stretch>
            <a:fillRect/>
          </a:stretch>
        </p:blipFill>
        <p:spPr>
          <a:xfrm>
            <a:off x="2590800" y="1219200"/>
            <a:ext cx="3768956" cy="2514600"/>
          </a:xfrm>
          <a:prstGeom prst="rect">
            <a:avLst/>
          </a:prstGeom>
        </p:spPr>
      </p:pic>
    </p:spTree>
    <p:extLst>
      <p:ext uri="{BB962C8B-B14F-4D97-AF65-F5344CB8AC3E}">
        <p14:creationId xmlns:p14="http://schemas.microsoft.com/office/powerpoint/2010/main" xmlns="" val="29954409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952500"/>
          </a:xfrm>
        </p:spPr>
        <p:txBody>
          <a:bodyPr/>
          <a:lstStyle/>
          <a:p>
            <a:r>
              <a:rPr lang="en-US" sz="3200" b="1" dirty="0" smtClean="0"/>
              <a:t>Families and Parents</a:t>
            </a:r>
            <a:endParaRPr lang="en-US" sz="3200" b="1" dirty="0"/>
          </a:p>
        </p:txBody>
      </p:sp>
      <p:pic>
        <p:nvPicPr>
          <p:cNvPr id="7" name="Content Placeholder 6" descr="Advent_family_adventure_St_Justin[1].JPG"/>
          <p:cNvPicPr>
            <a:picLocks noGrp="1" noChangeAspect="1"/>
          </p:cNvPicPr>
          <p:nvPr>
            <p:ph idx="1"/>
          </p:nvPr>
        </p:nvPicPr>
        <p:blipFill>
          <a:blip r:embed="rId3" cstate="print"/>
          <a:stretch>
            <a:fillRect/>
          </a:stretch>
        </p:blipFill>
        <p:spPr>
          <a:xfrm>
            <a:off x="719137" y="273050"/>
            <a:ext cx="4995863" cy="5853113"/>
          </a:xfrm>
        </p:spPr>
      </p:pic>
      <p:sp>
        <p:nvSpPr>
          <p:cNvPr id="4" name="Text Placeholder 3"/>
          <p:cNvSpPr>
            <a:spLocks noGrp="1"/>
          </p:cNvSpPr>
          <p:nvPr>
            <p:ph type="body" sz="half" idx="2"/>
          </p:nvPr>
        </p:nvSpPr>
        <p:spPr>
          <a:xfrm>
            <a:off x="5907087" y="1371600"/>
            <a:ext cx="3008313" cy="4754563"/>
          </a:xfrm>
        </p:spPr>
        <p:txBody>
          <a:bodyPr>
            <a:normAutofit fontScale="92500"/>
          </a:bodyPr>
          <a:lstStyle/>
          <a:p>
            <a:r>
              <a:rPr lang="en-US" sz="1800" dirty="0" smtClean="0">
                <a:solidFill>
                  <a:schemeClr val="tx1"/>
                </a:solidFill>
                <a:latin typeface="Arial Rounded MT Bold" pitchFamily="34" charset="0"/>
              </a:rPr>
              <a:t>Design ways to bring families into the evangelization and catechizing process</a:t>
            </a:r>
          </a:p>
          <a:p>
            <a:endParaRPr lang="en-US" sz="1800" dirty="0" smtClean="0">
              <a:solidFill>
                <a:schemeClr val="tx1"/>
              </a:solidFill>
              <a:latin typeface="Arial Rounded MT Bold" pitchFamily="34" charset="0"/>
            </a:endParaRPr>
          </a:p>
          <a:p>
            <a:r>
              <a:rPr lang="en-US" sz="1800" dirty="0" smtClean="0">
                <a:solidFill>
                  <a:schemeClr val="tx1"/>
                </a:solidFill>
                <a:latin typeface="Arial Rounded MT Bold" pitchFamily="34" charset="0"/>
              </a:rPr>
              <a:t>Design ways for parents to renew their faith and (re)experience conversion</a:t>
            </a:r>
          </a:p>
          <a:p>
            <a:endParaRPr lang="en-US" sz="1800" dirty="0" smtClean="0">
              <a:solidFill>
                <a:schemeClr val="tx1"/>
              </a:solidFill>
              <a:latin typeface="Arial Rounded MT Bold" pitchFamily="34" charset="0"/>
            </a:endParaRPr>
          </a:p>
          <a:p>
            <a:r>
              <a:rPr lang="en-US" sz="1800" dirty="0" smtClean="0">
                <a:solidFill>
                  <a:schemeClr val="tx1"/>
                </a:solidFill>
                <a:latin typeface="Arial Rounded MT Bold" pitchFamily="34" charset="0"/>
              </a:rPr>
              <a:t>Develop ways to help parents see that the principle onus of evangelization is on THE</a:t>
            </a:r>
            <a:r>
              <a:rPr lang="en-US" dirty="0" smtClean="0">
                <a:solidFill>
                  <a:schemeClr val="tx1"/>
                </a:solidFill>
                <a:latin typeface="Arial Rounded MT Bold" pitchFamily="34" charset="0"/>
              </a:rPr>
              <a:t>M</a:t>
            </a:r>
          </a:p>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B0919A-52B4-41F3-97B6-217EE5B3AC2D}"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do we move adult formation to the center?</a:t>
            </a:r>
            <a:endParaRPr lang="en-US" b="1" dirty="0"/>
          </a:p>
        </p:txBody>
      </p:sp>
      <p:sp>
        <p:nvSpPr>
          <p:cNvPr id="3" name="Content Placeholder 2"/>
          <p:cNvSpPr>
            <a:spLocks noGrp="1"/>
          </p:cNvSpPr>
          <p:nvPr>
            <p:ph idx="1"/>
          </p:nvPr>
        </p:nvSpPr>
        <p:spPr/>
        <p:txBody>
          <a:bodyPr>
            <a:normAutofit fontScale="92500"/>
          </a:bodyPr>
          <a:lstStyle/>
          <a:p>
            <a:pPr>
              <a:buNone/>
            </a:pPr>
            <a:endParaRPr lang="en-US" b="1" dirty="0" smtClean="0">
              <a:solidFill>
                <a:schemeClr val="tx1"/>
              </a:solidFill>
              <a:latin typeface="Arial Rounded MT Bold" pitchFamily="34" charset="0"/>
            </a:endParaRPr>
          </a:p>
          <a:p>
            <a:pPr>
              <a:buNone/>
            </a:pPr>
            <a:r>
              <a:rPr lang="en-US" b="1" dirty="0" smtClean="0">
                <a:solidFill>
                  <a:schemeClr val="tx1"/>
                </a:solidFill>
                <a:latin typeface="Arial Rounded MT Bold" pitchFamily="34" charset="0"/>
              </a:rPr>
              <a:t>How do we change a culture?</a:t>
            </a:r>
          </a:p>
          <a:p>
            <a:pPr lvl="1"/>
            <a:r>
              <a:rPr lang="en-US" sz="2400" dirty="0" smtClean="0">
                <a:solidFill>
                  <a:schemeClr val="tx1"/>
                </a:solidFill>
                <a:latin typeface="Arial Rounded MT Bold" pitchFamily="34" charset="0"/>
              </a:rPr>
              <a:t>Committed leaders are essential</a:t>
            </a:r>
          </a:p>
          <a:p>
            <a:pPr lvl="1"/>
            <a:r>
              <a:rPr lang="en-US" sz="2400" dirty="0" smtClean="0">
                <a:solidFill>
                  <a:schemeClr val="tx1"/>
                </a:solidFill>
                <a:latin typeface="Arial Rounded MT Bold" pitchFamily="34" charset="0"/>
              </a:rPr>
              <a:t>An unrelenting, uncompromising focus  and drive to help people grow into disciples of Christ</a:t>
            </a:r>
          </a:p>
          <a:p>
            <a:pPr lvl="1"/>
            <a:r>
              <a:rPr lang="en-US" sz="2400" dirty="0" smtClean="0">
                <a:solidFill>
                  <a:schemeClr val="tx1"/>
                </a:solidFill>
                <a:latin typeface="Arial Rounded MT Bold" pitchFamily="34" charset="0"/>
              </a:rPr>
              <a:t>Go with those who want to grow and bless the rest.</a:t>
            </a:r>
          </a:p>
          <a:p>
            <a:pPr lvl="1"/>
            <a:r>
              <a:rPr lang="en-US" sz="2400" dirty="0" smtClean="0">
                <a:solidFill>
                  <a:schemeClr val="tx1"/>
                </a:solidFill>
                <a:latin typeface="Arial Rounded MT Bold" pitchFamily="34" charset="0"/>
              </a:rPr>
              <a:t>Help people understand the need to change</a:t>
            </a:r>
          </a:p>
          <a:p>
            <a:pPr lvl="1"/>
            <a:r>
              <a:rPr lang="en-US" sz="2400" dirty="0" smtClean="0">
                <a:solidFill>
                  <a:schemeClr val="tx1"/>
                </a:solidFill>
                <a:latin typeface="Arial Rounded MT Bold" pitchFamily="34" charset="0"/>
              </a:rPr>
              <a:t>Paint a picture of the future</a:t>
            </a:r>
          </a:p>
          <a:p>
            <a:pPr lvl="1"/>
            <a:r>
              <a:rPr lang="en-US" sz="2400" dirty="0" smtClean="0">
                <a:solidFill>
                  <a:schemeClr val="tx1"/>
                </a:solidFill>
                <a:latin typeface="Arial Rounded MT Bold" pitchFamily="34" charset="0"/>
              </a:rPr>
              <a:t>Identify the benefits to the community and individuals</a:t>
            </a:r>
          </a:p>
          <a:p>
            <a:pPr lvl="1"/>
            <a:r>
              <a:rPr lang="en-US" sz="2400" dirty="0" smtClean="0">
                <a:solidFill>
                  <a:schemeClr val="tx1"/>
                </a:solidFill>
                <a:latin typeface="Arial Rounded MT Bold" pitchFamily="34" charset="0"/>
              </a:rPr>
              <a:t>Make investments in change; people respond to what they see more than what you say.</a:t>
            </a:r>
          </a:p>
          <a:p>
            <a:pPr marL="857250" lvl="2" indent="0">
              <a:buNone/>
            </a:pP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B0919A-52B4-41F3-97B6-217EE5B3AC2D}" type="slidenum">
              <a:rPr lang="en-US" smtClean="0"/>
              <a:pPr/>
              <a:t>22</a:t>
            </a:fld>
            <a:endParaRPr lang="en-US" dirty="0"/>
          </a:p>
        </p:txBody>
      </p:sp>
    </p:spTree>
    <p:extLst>
      <p:ext uri="{BB962C8B-B14F-4D97-AF65-F5344CB8AC3E}">
        <p14:creationId xmlns:p14="http://schemas.microsoft.com/office/powerpoint/2010/main" xmlns="" val="19411883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B0919A-52B4-41F3-97B6-217EE5B3AC2D}" type="slidenum">
              <a:rPr lang="en-US" smtClean="0"/>
              <a:pPr/>
              <a:t>23</a:t>
            </a:fld>
            <a:endParaRPr lang="en-US" dirty="0"/>
          </a:p>
        </p:txBody>
      </p:sp>
      <p:pic>
        <p:nvPicPr>
          <p:cNvPr id="9" name="Picture 8" descr="holy spirit stain glass.jpg"/>
          <p:cNvPicPr>
            <a:picLocks noChangeAspect="1"/>
          </p:cNvPicPr>
          <p:nvPr/>
        </p:nvPicPr>
        <p:blipFill>
          <a:blip r:embed="rId3" cstate="print"/>
          <a:stretch>
            <a:fillRect/>
          </a:stretch>
        </p:blipFill>
        <p:spPr>
          <a:xfrm>
            <a:off x="1208995" y="0"/>
            <a:ext cx="6888615" cy="6858000"/>
          </a:xfrm>
          <a:prstGeom prst="rect">
            <a:avLst/>
          </a:prstGeom>
        </p:spPr>
      </p:pic>
      <p:sp>
        <p:nvSpPr>
          <p:cNvPr id="10" name="Content Placeholder 9"/>
          <p:cNvSpPr>
            <a:spLocks noGrp="1"/>
          </p:cNvSpPr>
          <p:nvPr>
            <p:ph idx="1"/>
          </p:nvPr>
        </p:nvSpPr>
        <p:spPr>
          <a:xfrm>
            <a:off x="457200" y="1"/>
            <a:ext cx="8305800" cy="1676399"/>
          </a:xfrm>
        </p:spPr>
        <p:txBody>
          <a:bodyPr/>
          <a:lstStyle/>
          <a:p>
            <a:endParaRPr lang="en-US" dirty="0"/>
          </a:p>
        </p:txBody>
      </p:sp>
    </p:spTree>
    <p:extLst>
      <p:ext uri="{BB962C8B-B14F-4D97-AF65-F5344CB8AC3E}">
        <p14:creationId xmlns:p14="http://schemas.microsoft.com/office/powerpoint/2010/main" xmlns="" val="36289339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Are you ready to walk the path together?</a:t>
            </a:r>
            <a:endParaRPr lang="en-US" b="1" dirty="0"/>
          </a:p>
        </p:txBody>
      </p:sp>
      <p:sp>
        <p:nvSpPr>
          <p:cNvPr id="3" name="Content Placeholder 2"/>
          <p:cNvSpPr>
            <a:spLocks noGrp="1"/>
          </p:cNvSpPr>
          <p:nvPr>
            <p:ph idx="1"/>
          </p:nvPr>
        </p:nvSpPr>
        <p:spPr>
          <a:xfrm>
            <a:off x="457200" y="1600200"/>
            <a:ext cx="4466359" cy="4525963"/>
          </a:xfrm>
        </p:spPr>
        <p:txBody>
          <a:bodyPr>
            <a:normAutofit fontScale="92500" lnSpcReduction="10000"/>
          </a:bodyPr>
          <a:lstStyle/>
          <a:p>
            <a:pPr marL="0" indent="0">
              <a:buNone/>
            </a:pPr>
            <a:endParaRPr lang="en-US" dirty="0"/>
          </a:p>
          <a:p>
            <a:pPr marL="0" indent="0">
              <a:buNone/>
            </a:pPr>
            <a:r>
              <a:rPr lang="en-US" sz="2800" dirty="0" smtClean="0">
                <a:solidFill>
                  <a:schemeClr val="tx1"/>
                </a:solidFill>
                <a:latin typeface="Arial Rounded MT Bold" pitchFamily="34" charset="0"/>
              </a:rPr>
              <a:t>“</a:t>
            </a:r>
            <a:r>
              <a:rPr lang="en-US" sz="2800" dirty="0">
                <a:solidFill>
                  <a:schemeClr val="tx1"/>
                </a:solidFill>
                <a:latin typeface="Arial Rounded MT Bold" pitchFamily="34" charset="0"/>
              </a:rPr>
              <a:t>Being a disciple means being constantly ready to bring the love of Jesus to others, and this can happen unexpectedly and in any place: on the street, in a city square, during work, on a journey”. </a:t>
            </a:r>
            <a:endParaRPr lang="en-US" sz="2800" dirty="0" smtClean="0">
              <a:solidFill>
                <a:schemeClr val="tx1"/>
              </a:solidFill>
              <a:latin typeface="Arial Rounded MT Bold" pitchFamily="34" charset="0"/>
            </a:endParaRPr>
          </a:p>
          <a:p>
            <a:pPr marL="0" indent="0">
              <a:buNone/>
            </a:pPr>
            <a:endParaRPr lang="en-US" sz="3200" dirty="0">
              <a:solidFill>
                <a:schemeClr val="tx1"/>
              </a:solidFill>
              <a:latin typeface="Arial Rounded MT Bold" pitchFamily="34" charset="0"/>
            </a:endParaRPr>
          </a:p>
          <a:p>
            <a:pPr marL="0" indent="0">
              <a:buNone/>
            </a:pPr>
            <a:r>
              <a:rPr lang="en-US" sz="2000" dirty="0" smtClean="0">
                <a:solidFill>
                  <a:schemeClr val="tx1"/>
                </a:solidFill>
                <a:latin typeface="Arial Rounded MT Bold" pitchFamily="34" charset="0"/>
              </a:rPr>
              <a:t>(</a:t>
            </a:r>
            <a:r>
              <a:rPr lang="en-US" sz="2000" dirty="0">
                <a:solidFill>
                  <a:schemeClr val="tx1"/>
                </a:solidFill>
                <a:latin typeface="Arial Rounded MT Bold" pitchFamily="34" charset="0"/>
              </a:rPr>
              <a:t>Pope Francis, Evangelii Gaudium#126)</a:t>
            </a:r>
            <a:r>
              <a:rPr lang="en-US" sz="2000" dirty="0"/>
              <a:t>.</a:t>
            </a: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a:xfrm>
            <a:off x="4895850" y="1828800"/>
            <a:ext cx="4248150" cy="4525962"/>
          </a:xfrm>
          <a:prstGeom prst="rect">
            <a:avLst/>
          </a:prstGeom>
          <a:noFill/>
        </p:spPr>
      </p:pic>
      <p:sp>
        <p:nvSpPr>
          <p:cNvPr id="4" name="Footer Placeholder 3"/>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B0919A-52B4-41F3-97B6-217EE5B3AC2D}" type="slidenum">
              <a:rPr lang="en-US" smtClean="0"/>
              <a:pPr/>
              <a:t>24</a:t>
            </a:fld>
            <a:endParaRPr lang="en-US" dirty="0"/>
          </a:p>
        </p:txBody>
      </p:sp>
    </p:spTree>
    <p:extLst>
      <p:ext uri="{BB962C8B-B14F-4D97-AF65-F5344CB8AC3E}">
        <p14:creationId xmlns:p14="http://schemas.microsoft.com/office/powerpoint/2010/main" xmlns="" val="333321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00200"/>
          </a:xfrm>
        </p:spPr>
        <p:txBody>
          <a:bodyPr/>
          <a:lstStyle/>
          <a:p>
            <a:pPr>
              <a:lnSpc>
                <a:spcPct val="100000"/>
              </a:lnSpc>
            </a:pPr>
            <a:r>
              <a:rPr lang="en-US" sz="3600" b="1" dirty="0" smtClean="0"/>
              <a:t>What parishes in the </a:t>
            </a:r>
            <a:br>
              <a:rPr lang="en-US" sz="3600" b="1" dirty="0" smtClean="0"/>
            </a:br>
            <a:r>
              <a:rPr lang="en-US" sz="3600" b="1" dirty="0" smtClean="0"/>
              <a:t>Diocese of San Jose </a:t>
            </a:r>
            <a:br>
              <a:rPr lang="en-US" sz="3600" b="1" dirty="0" smtClean="0"/>
            </a:br>
            <a:r>
              <a:rPr lang="en-US" sz="3600" b="1" dirty="0" smtClean="0"/>
              <a:t>are already doing:</a:t>
            </a:r>
            <a:endParaRPr lang="en-US" sz="3600" b="1" dirty="0"/>
          </a:p>
        </p:txBody>
      </p:sp>
      <p:sp>
        <p:nvSpPr>
          <p:cNvPr id="3" name="Content Placeholder 2"/>
          <p:cNvSpPr>
            <a:spLocks noGrp="1"/>
          </p:cNvSpPr>
          <p:nvPr>
            <p:ph idx="1"/>
          </p:nvPr>
        </p:nvSpPr>
        <p:spPr/>
        <p:txBody>
          <a:bodyPr>
            <a:normAutofit lnSpcReduction="10000"/>
          </a:bodyPr>
          <a:lstStyle/>
          <a:p>
            <a:pPr>
              <a:defRPr/>
            </a:pPr>
            <a:endParaRPr lang="en-US" dirty="0" smtClean="0"/>
          </a:p>
          <a:p>
            <a:r>
              <a:rPr lang="en-US" dirty="0" smtClean="0">
                <a:solidFill>
                  <a:schemeClr val="tx1"/>
                </a:solidFill>
                <a:latin typeface="Arial Rounded MT Bold" pitchFamily="34" charset="0"/>
              </a:rPr>
              <a:t>83</a:t>
            </a:r>
            <a:r>
              <a:rPr lang="en-US" dirty="0">
                <a:solidFill>
                  <a:schemeClr val="tx1"/>
                </a:solidFill>
                <a:latin typeface="Arial Rounded MT Bold" pitchFamily="34" charset="0"/>
              </a:rPr>
              <a:t>% </a:t>
            </a:r>
            <a:r>
              <a:rPr lang="en-US" dirty="0" smtClean="0">
                <a:solidFill>
                  <a:schemeClr val="tx1"/>
                </a:solidFill>
                <a:latin typeface="Arial Rounded MT Bold" pitchFamily="34" charset="0"/>
              </a:rPr>
              <a:t>spiritual </a:t>
            </a:r>
            <a:r>
              <a:rPr lang="en-US" dirty="0">
                <a:solidFill>
                  <a:schemeClr val="tx1"/>
                </a:solidFill>
                <a:latin typeface="Arial Rounded MT Bold" pitchFamily="34" charset="0"/>
              </a:rPr>
              <a:t>prayer groups and scripture </a:t>
            </a:r>
            <a:r>
              <a:rPr lang="en-US" dirty="0" smtClean="0">
                <a:solidFill>
                  <a:schemeClr val="tx1"/>
                </a:solidFill>
                <a:latin typeface="Arial Rounded MT Bold" pitchFamily="34" charset="0"/>
              </a:rPr>
              <a:t>study</a:t>
            </a:r>
          </a:p>
          <a:p>
            <a:r>
              <a:rPr lang="en-US" dirty="0" smtClean="0">
                <a:solidFill>
                  <a:schemeClr val="tx1"/>
                </a:solidFill>
                <a:latin typeface="Arial Rounded MT Bold" pitchFamily="34" charset="0"/>
              </a:rPr>
              <a:t>69% one time speaker event</a:t>
            </a:r>
          </a:p>
          <a:p>
            <a:r>
              <a:rPr lang="en-US" dirty="0" smtClean="0">
                <a:solidFill>
                  <a:schemeClr val="tx1"/>
                </a:solidFill>
                <a:latin typeface="Arial Rounded MT Bold" pitchFamily="34" charset="0"/>
              </a:rPr>
              <a:t>65% have adult faith formation teams</a:t>
            </a:r>
          </a:p>
          <a:p>
            <a:r>
              <a:rPr lang="en-US" dirty="0" smtClean="0">
                <a:solidFill>
                  <a:schemeClr val="tx1"/>
                </a:solidFill>
                <a:latin typeface="Arial Rounded MT Bold" pitchFamily="34" charset="0"/>
              </a:rPr>
              <a:t>62% adult retreats</a:t>
            </a:r>
            <a:endParaRPr lang="en-US" dirty="0">
              <a:solidFill>
                <a:schemeClr val="tx1"/>
              </a:solidFill>
              <a:latin typeface="Arial Rounded MT Bold" pitchFamily="34" charset="0"/>
            </a:endParaRPr>
          </a:p>
          <a:p>
            <a:r>
              <a:rPr lang="en-US" dirty="0">
                <a:solidFill>
                  <a:schemeClr val="tx1"/>
                </a:solidFill>
                <a:latin typeface="Arial Rounded MT Bold" pitchFamily="34" charset="0"/>
              </a:rPr>
              <a:t>60% </a:t>
            </a:r>
            <a:r>
              <a:rPr lang="en-US" dirty="0" smtClean="0">
                <a:solidFill>
                  <a:schemeClr val="tx1"/>
                </a:solidFill>
                <a:latin typeface="Arial Rounded MT Bold" pitchFamily="34" charset="0"/>
              </a:rPr>
              <a:t>service </a:t>
            </a:r>
            <a:r>
              <a:rPr lang="en-US" dirty="0">
                <a:solidFill>
                  <a:schemeClr val="tx1"/>
                </a:solidFill>
                <a:latin typeface="Arial Rounded MT Bold" pitchFamily="34" charset="0"/>
              </a:rPr>
              <a:t>programs</a:t>
            </a:r>
          </a:p>
          <a:p>
            <a:r>
              <a:rPr lang="en-US" dirty="0" smtClean="0">
                <a:solidFill>
                  <a:schemeClr val="tx1"/>
                </a:solidFill>
                <a:latin typeface="Arial Rounded MT Bold" pitchFamily="34" charset="0"/>
              </a:rPr>
              <a:t>51</a:t>
            </a:r>
            <a:r>
              <a:rPr lang="en-US" dirty="0">
                <a:solidFill>
                  <a:schemeClr val="tx1"/>
                </a:solidFill>
                <a:latin typeface="Arial Rounded MT Bold" pitchFamily="34" charset="0"/>
              </a:rPr>
              <a:t>% </a:t>
            </a:r>
            <a:r>
              <a:rPr lang="en-US" dirty="0" smtClean="0">
                <a:solidFill>
                  <a:schemeClr val="tx1"/>
                </a:solidFill>
                <a:latin typeface="Arial Rounded MT Bold" pitchFamily="34" charset="0"/>
              </a:rPr>
              <a:t>speaker series</a:t>
            </a:r>
          </a:p>
          <a:p>
            <a:r>
              <a:rPr lang="en-US" dirty="0" smtClean="0">
                <a:solidFill>
                  <a:schemeClr val="tx1"/>
                </a:solidFill>
                <a:latin typeface="Arial Rounded MT Bold" pitchFamily="34" charset="0"/>
              </a:rPr>
              <a:t>34</a:t>
            </a:r>
            <a:r>
              <a:rPr lang="en-US" dirty="0">
                <a:solidFill>
                  <a:schemeClr val="tx1"/>
                </a:solidFill>
                <a:latin typeface="Arial Rounded MT Bold" pitchFamily="34" charset="0"/>
              </a:rPr>
              <a:t>% grief </a:t>
            </a:r>
            <a:r>
              <a:rPr lang="en-US" dirty="0" smtClean="0">
                <a:solidFill>
                  <a:schemeClr val="tx1"/>
                </a:solidFill>
                <a:latin typeface="Arial Rounded MT Bold" pitchFamily="34" charset="0"/>
              </a:rPr>
              <a:t>ministry</a:t>
            </a:r>
          </a:p>
          <a:p>
            <a:r>
              <a:rPr lang="en-US" dirty="0" smtClean="0">
                <a:solidFill>
                  <a:schemeClr val="tx1"/>
                </a:solidFill>
                <a:latin typeface="Arial Rounded MT Bold" pitchFamily="34" charset="0"/>
              </a:rPr>
              <a:t>30% family retreats</a:t>
            </a:r>
            <a:endParaRPr lang="en-US" dirty="0">
              <a:solidFill>
                <a:schemeClr val="tx1"/>
              </a:solidFill>
              <a:latin typeface="Arial Rounded MT Bold" pitchFamily="34" charset="0"/>
            </a:endParaRPr>
          </a:p>
          <a:p>
            <a:r>
              <a:rPr lang="en-US" dirty="0">
                <a:solidFill>
                  <a:schemeClr val="tx1"/>
                </a:solidFill>
                <a:latin typeface="Arial Rounded MT Bold" pitchFamily="34" charset="0"/>
              </a:rPr>
              <a:t>18% </a:t>
            </a:r>
            <a:r>
              <a:rPr lang="en-US" dirty="0" smtClean="0">
                <a:solidFill>
                  <a:schemeClr val="tx1"/>
                </a:solidFill>
                <a:latin typeface="Arial Rounded MT Bold" pitchFamily="34" charset="0"/>
              </a:rPr>
              <a:t>online </a:t>
            </a:r>
            <a:r>
              <a:rPr lang="en-US" dirty="0">
                <a:solidFill>
                  <a:schemeClr val="tx1"/>
                </a:solidFill>
                <a:latin typeface="Arial Rounded MT Bold" pitchFamily="34" charset="0"/>
              </a:rPr>
              <a:t>faith formation to adults</a:t>
            </a:r>
          </a:p>
          <a:p>
            <a:r>
              <a:rPr lang="en-US" dirty="0">
                <a:solidFill>
                  <a:schemeClr val="tx1"/>
                </a:solidFill>
                <a:latin typeface="Arial Rounded MT Bold" pitchFamily="34" charset="0"/>
              </a:rPr>
              <a:t>11% </a:t>
            </a:r>
            <a:r>
              <a:rPr lang="en-US" dirty="0" smtClean="0">
                <a:solidFill>
                  <a:schemeClr val="tx1"/>
                </a:solidFill>
                <a:latin typeface="Arial Rounded MT Bold" pitchFamily="34" charset="0"/>
              </a:rPr>
              <a:t>faith </a:t>
            </a:r>
            <a:r>
              <a:rPr lang="en-US" dirty="0">
                <a:solidFill>
                  <a:schemeClr val="tx1"/>
                </a:solidFill>
                <a:latin typeface="Arial Rounded MT Bold" pitchFamily="34" charset="0"/>
              </a:rPr>
              <a:t>formation for </a:t>
            </a:r>
            <a:r>
              <a:rPr lang="en-US" dirty="0" smtClean="0">
                <a:solidFill>
                  <a:schemeClr val="tx1"/>
                </a:solidFill>
                <a:latin typeface="Arial Rounded MT Bold" pitchFamily="34" charset="0"/>
              </a:rPr>
              <a:t>aging adults</a:t>
            </a:r>
            <a:endParaRPr lang="en-US" dirty="0">
              <a:solidFill>
                <a:schemeClr val="tx1"/>
              </a:solidFill>
              <a:latin typeface="Arial Rounded MT Bold" pitchFamily="34" charset="0"/>
            </a:endParaRPr>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B0919A-52B4-41F3-97B6-217EE5B3AC2D}" type="slidenum">
              <a:rPr lang="en-US" smtClean="0"/>
              <a:pPr/>
              <a:t>3</a:t>
            </a:fld>
            <a:endParaRPr lang="en-US" dirty="0"/>
          </a:p>
        </p:txBody>
      </p:sp>
      <p:pic>
        <p:nvPicPr>
          <p:cNvPr id="6" name="Picture 5" descr="jesus_christ_sower.jpg"/>
          <p:cNvPicPr>
            <a:picLocks noChangeAspect="1"/>
          </p:cNvPicPr>
          <p:nvPr/>
        </p:nvPicPr>
        <p:blipFill>
          <a:blip r:embed="rId3" cstate="print"/>
          <a:stretch>
            <a:fillRect/>
          </a:stretch>
        </p:blipFill>
        <p:spPr>
          <a:xfrm>
            <a:off x="5638800" y="3276600"/>
            <a:ext cx="2590800" cy="1917192"/>
          </a:xfrm>
          <a:prstGeom prst="rect">
            <a:avLst/>
          </a:prstGeom>
        </p:spPr>
      </p:pic>
    </p:spTree>
    <p:extLst>
      <p:ext uri="{BB962C8B-B14F-4D97-AF65-F5344CB8AC3E}">
        <p14:creationId xmlns:p14="http://schemas.microsoft.com/office/powerpoint/2010/main" xmlns="" val="4272936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r>
            <a:br>
              <a:rPr lang="en-US" b="1" dirty="0" smtClean="0"/>
            </a:br>
            <a:r>
              <a:rPr lang="en-US" sz="4400" b="1" dirty="0" smtClean="0">
                <a:solidFill>
                  <a:srgbClr val="C00000"/>
                </a:solidFill>
              </a:rPr>
              <a:t>Overview of our </a:t>
            </a:r>
            <a:r>
              <a:rPr lang="en-US" sz="4400" b="1" dirty="0">
                <a:solidFill>
                  <a:srgbClr val="C00000"/>
                </a:solidFill>
              </a:rPr>
              <a:t>conversation</a:t>
            </a:r>
            <a:br>
              <a:rPr lang="en-US" sz="4400" b="1" dirty="0">
                <a:solidFill>
                  <a:srgbClr val="C00000"/>
                </a:solidFill>
              </a:rPr>
            </a:br>
            <a:endParaRPr lang="en-US" sz="4400" dirty="0">
              <a:solidFill>
                <a:srgbClr val="C00000"/>
              </a:solidFill>
            </a:endParaRPr>
          </a:p>
        </p:txBody>
      </p:sp>
      <p:sp>
        <p:nvSpPr>
          <p:cNvPr id="3" name="Content Placeholder 2"/>
          <p:cNvSpPr>
            <a:spLocks noGrp="1"/>
          </p:cNvSpPr>
          <p:nvPr>
            <p:ph idx="1"/>
          </p:nvPr>
        </p:nvSpPr>
        <p:spPr>
          <a:xfrm>
            <a:off x="381000" y="1371600"/>
            <a:ext cx="8229600" cy="5181600"/>
          </a:xfrm>
        </p:spPr>
        <p:txBody>
          <a:bodyPr>
            <a:normAutofit/>
          </a:bodyPr>
          <a:lstStyle/>
          <a:p>
            <a:endParaRPr lang="en-US" sz="2800" dirty="0" smtClean="0">
              <a:solidFill>
                <a:schemeClr val="tx1"/>
              </a:solidFill>
              <a:latin typeface="Arial Rounded MT Bold" pitchFamily="34" charset="0"/>
            </a:endParaRPr>
          </a:p>
          <a:p>
            <a:r>
              <a:rPr lang="en-US" sz="2800" dirty="0" smtClean="0">
                <a:solidFill>
                  <a:schemeClr val="tx1"/>
                </a:solidFill>
                <a:latin typeface="Arial Rounded MT Bold" pitchFamily="34" charset="0"/>
              </a:rPr>
              <a:t>What </a:t>
            </a:r>
            <a:r>
              <a:rPr lang="en-US" sz="2800" dirty="0">
                <a:solidFill>
                  <a:schemeClr val="tx1"/>
                </a:solidFill>
                <a:latin typeface="Arial Rounded MT Bold" pitchFamily="34" charset="0"/>
              </a:rPr>
              <a:t>do </a:t>
            </a:r>
            <a:r>
              <a:rPr lang="en-US" sz="2800" dirty="0" smtClean="0">
                <a:solidFill>
                  <a:schemeClr val="tx1"/>
                </a:solidFill>
                <a:latin typeface="Arial Rounded MT Bold" pitchFamily="34" charset="0"/>
              </a:rPr>
              <a:t>we mean by adult faith formation?</a:t>
            </a:r>
          </a:p>
          <a:p>
            <a:r>
              <a:rPr lang="en-US" sz="2800" dirty="0">
                <a:solidFill>
                  <a:schemeClr val="tx1"/>
                </a:solidFill>
                <a:latin typeface="Arial Rounded MT Bold" pitchFamily="34" charset="0"/>
              </a:rPr>
              <a:t>How do we nurture adults in Christ-centered spirituality</a:t>
            </a:r>
            <a:r>
              <a:rPr lang="en-US" sz="2800" dirty="0" smtClean="0">
                <a:solidFill>
                  <a:schemeClr val="tx1"/>
                </a:solidFill>
                <a:latin typeface="Arial Rounded MT Bold" pitchFamily="34" charset="0"/>
              </a:rPr>
              <a:t>?</a:t>
            </a:r>
          </a:p>
          <a:p>
            <a:r>
              <a:rPr lang="en-US" sz="2800" dirty="0" smtClean="0">
                <a:solidFill>
                  <a:schemeClr val="tx1"/>
                </a:solidFill>
                <a:latin typeface="Arial Rounded MT Bold" pitchFamily="34" charset="0"/>
              </a:rPr>
              <a:t>Why accompaniment is essential to evangelization and adult faith formation?</a:t>
            </a:r>
          </a:p>
          <a:p>
            <a:r>
              <a:rPr lang="en-US" sz="2800" dirty="0" smtClean="0">
                <a:solidFill>
                  <a:schemeClr val="tx1"/>
                </a:solidFill>
                <a:latin typeface="Arial Rounded MT Bold" pitchFamily="34" charset="0"/>
              </a:rPr>
              <a:t>What does fruitful adult faith formation look like?</a:t>
            </a:r>
          </a:p>
          <a:p>
            <a:r>
              <a:rPr lang="en-US" sz="2800" dirty="0" smtClean="0">
                <a:solidFill>
                  <a:schemeClr val="tx1"/>
                </a:solidFill>
                <a:latin typeface="Arial Rounded MT Bold" pitchFamily="34" charset="0"/>
              </a:rPr>
              <a:t>How </a:t>
            </a:r>
            <a:r>
              <a:rPr lang="en-US" sz="2800" dirty="0">
                <a:solidFill>
                  <a:schemeClr val="tx1"/>
                </a:solidFill>
                <a:latin typeface="Arial Rounded MT Bold" pitchFamily="34" charset="0"/>
              </a:rPr>
              <a:t>do we place this task at the center of our community?</a:t>
            </a:r>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B0919A-52B4-41F3-97B6-217EE5B3AC2D}" type="slidenum">
              <a:rPr lang="en-US" smtClean="0"/>
              <a:pPr/>
              <a:t>4</a:t>
            </a:fld>
            <a:endParaRPr lang="en-US" dirty="0"/>
          </a:p>
        </p:txBody>
      </p:sp>
    </p:spTree>
    <p:extLst>
      <p:ext uri="{BB962C8B-B14F-4D97-AF65-F5344CB8AC3E}">
        <p14:creationId xmlns:p14="http://schemas.microsoft.com/office/powerpoint/2010/main" xmlns="" val="25112047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lstStyle/>
          <a:p>
            <a:r>
              <a:rPr lang="en-US" sz="3600" b="1" i="1" dirty="0" smtClean="0"/>
              <a:t/>
            </a:r>
            <a:br>
              <a:rPr lang="en-US" sz="3600" b="1" i="1" dirty="0" smtClean="0"/>
            </a:br>
            <a:r>
              <a:rPr lang="en-US" sz="3600" b="1" i="1" dirty="0" smtClean="0"/>
              <a:t>Our </a:t>
            </a:r>
            <a:r>
              <a:rPr lang="en-US" sz="3600" b="1" i="1" dirty="0"/>
              <a:t>Hearts Were </a:t>
            </a:r>
            <a:r>
              <a:rPr lang="en-US" sz="3600" b="1" i="1" dirty="0" smtClean="0"/>
              <a:t>Burning Within Us</a:t>
            </a:r>
            <a:r>
              <a:rPr lang="en-US" dirty="0" smtClean="0"/>
              <a:t/>
            </a:r>
            <a:br>
              <a:rPr lang="en-US" dirty="0" smtClean="0"/>
            </a:br>
            <a:r>
              <a:rPr lang="en-US" sz="2000" dirty="0" smtClean="0"/>
              <a:t>USCCB, 1999</a:t>
            </a:r>
            <a:endParaRPr lang="en-US" sz="2000" dirty="0"/>
          </a:p>
        </p:txBody>
      </p:sp>
      <p:sp>
        <p:nvSpPr>
          <p:cNvPr id="3" name="Content Placeholder 2"/>
          <p:cNvSpPr>
            <a:spLocks noGrp="1"/>
          </p:cNvSpPr>
          <p:nvPr>
            <p:ph idx="1"/>
          </p:nvPr>
        </p:nvSpPr>
        <p:spPr>
          <a:xfrm>
            <a:off x="457200" y="1524000"/>
            <a:ext cx="8229600" cy="5334000"/>
          </a:xfrm>
        </p:spPr>
        <p:txBody>
          <a:bodyPr>
            <a:normAutofit/>
          </a:bodyPr>
          <a:lstStyle/>
          <a:p>
            <a:pPr marL="0" indent="0">
              <a:buNone/>
            </a:pPr>
            <a:r>
              <a:rPr lang="en-US" altLang="en-US" dirty="0" smtClean="0">
                <a:solidFill>
                  <a:schemeClr val="tx1"/>
                </a:solidFill>
                <a:latin typeface="Arial Rounded MT Bold" pitchFamily="34" charset="0"/>
              </a:rPr>
              <a:t>In </a:t>
            </a:r>
            <a:r>
              <a:rPr lang="en-US" altLang="en-US" dirty="0">
                <a:solidFill>
                  <a:schemeClr val="tx1"/>
                </a:solidFill>
                <a:latin typeface="Arial Rounded MT Bold" pitchFamily="34" charset="0"/>
              </a:rPr>
              <a:t>the document, the bishops emphasized the importance of </a:t>
            </a:r>
            <a:r>
              <a:rPr lang="en-US" altLang="en-US" dirty="0" smtClean="0">
                <a:solidFill>
                  <a:schemeClr val="tx1"/>
                </a:solidFill>
                <a:latin typeface="Arial Rounded MT Bold" pitchFamily="34" charset="0"/>
              </a:rPr>
              <a:t>Adult Faith Formation </a:t>
            </a:r>
            <a:r>
              <a:rPr lang="en-US" altLang="en-US" dirty="0">
                <a:solidFill>
                  <a:schemeClr val="tx1"/>
                </a:solidFill>
                <a:latin typeface="Arial Rounded MT Bold" pitchFamily="34" charset="0"/>
              </a:rPr>
              <a:t>by saying </a:t>
            </a:r>
            <a:endParaRPr lang="en-US" altLang="en-US" dirty="0" smtClean="0">
              <a:solidFill>
                <a:schemeClr val="tx1"/>
              </a:solidFill>
              <a:latin typeface="Arial Rounded MT Bold" pitchFamily="34" charset="0"/>
            </a:endParaRPr>
          </a:p>
          <a:p>
            <a:pPr marL="0" indent="0">
              <a:buNone/>
            </a:pPr>
            <a:r>
              <a:rPr lang="en-US" altLang="en-US" dirty="0" smtClean="0">
                <a:solidFill>
                  <a:schemeClr val="tx1"/>
                </a:solidFill>
                <a:latin typeface="Arial Rounded MT Bold" pitchFamily="34" charset="0"/>
              </a:rPr>
              <a:t>that </a:t>
            </a:r>
            <a:r>
              <a:rPr lang="en-US" altLang="en-US" dirty="0">
                <a:solidFill>
                  <a:schemeClr val="tx1"/>
                </a:solidFill>
                <a:latin typeface="Arial Rounded MT Bold" pitchFamily="34" charset="0"/>
              </a:rPr>
              <a:t>it must </a:t>
            </a:r>
            <a:r>
              <a:rPr lang="en-US" altLang="en-US" dirty="0" smtClean="0">
                <a:solidFill>
                  <a:schemeClr val="tx1"/>
                </a:solidFill>
                <a:latin typeface="Arial Rounded MT Bold" pitchFamily="34" charset="0"/>
              </a:rPr>
              <a:t>be:</a:t>
            </a:r>
          </a:p>
          <a:p>
            <a:pPr marL="0" indent="0">
              <a:buNone/>
            </a:pPr>
            <a:r>
              <a:rPr lang="en-US" altLang="en-US" dirty="0" smtClean="0">
                <a:solidFill>
                  <a:schemeClr val="tx1"/>
                </a:solidFill>
                <a:latin typeface="Arial Rounded MT Bold" pitchFamily="34" charset="0"/>
              </a:rPr>
              <a:t> </a:t>
            </a:r>
            <a:endParaRPr lang="en-US" altLang="en-US" dirty="0">
              <a:solidFill>
                <a:schemeClr val="tx1"/>
              </a:solidFill>
              <a:latin typeface="Arial Rounded MT Bold" pitchFamily="34" charset="0"/>
            </a:endParaRPr>
          </a:p>
          <a:p>
            <a:pPr lvl="1"/>
            <a:r>
              <a:rPr lang="en-US" altLang="en-US" sz="2000" b="1" u="sng" dirty="0">
                <a:solidFill>
                  <a:schemeClr val="tx1"/>
                </a:solidFill>
                <a:latin typeface="Arial Rounded MT Bold" pitchFamily="34" charset="0"/>
              </a:rPr>
              <a:t>At the heart</a:t>
            </a:r>
            <a:r>
              <a:rPr lang="en-US" altLang="en-US" sz="2000" b="1" dirty="0">
                <a:solidFill>
                  <a:schemeClr val="tx1"/>
                </a:solidFill>
                <a:latin typeface="Arial Rounded MT Bold" pitchFamily="34" charset="0"/>
              </a:rPr>
              <a:t> </a:t>
            </a:r>
            <a:r>
              <a:rPr lang="en-US" altLang="en-US" sz="2000" dirty="0">
                <a:solidFill>
                  <a:schemeClr val="tx1"/>
                </a:solidFill>
                <a:latin typeface="Arial Rounded MT Bold" pitchFamily="34" charset="0"/>
              </a:rPr>
              <a:t>of catechetical vision and practice (#6)</a:t>
            </a:r>
          </a:p>
          <a:p>
            <a:pPr lvl="1"/>
            <a:r>
              <a:rPr lang="en-US" altLang="en-US" sz="2000" dirty="0">
                <a:solidFill>
                  <a:schemeClr val="tx1"/>
                </a:solidFill>
                <a:latin typeface="Arial Rounded MT Bold" pitchFamily="34" charset="0"/>
              </a:rPr>
              <a:t>The </a:t>
            </a:r>
            <a:r>
              <a:rPr lang="en-US" altLang="en-US" sz="2000" b="1" u="sng" dirty="0">
                <a:solidFill>
                  <a:schemeClr val="tx1"/>
                </a:solidFill>
                <a:latin typeface="Arial Rounded MT Bold" pitchFamily="34" charset="0"/>
              </a:rPr>
              <a:t>chief form</a:t>
            </a:r>
            <a:r>
              <a:rPr lang="en-US" altLang="en-US" sz="2000" b="1" dirty="0">
                <a:solidFill>
                  <a:schemeClr val="tx1"/>
                </a:solidFill>
                <a:latin typeface="Arial Rounded MT Bold" pitchFamily="34" charset="0"/>
              </a:rPr>
              <a:t> </a:t>
            </a:r>
            <a:r>
              <a:rPr lang="en-US" altLang="en-US" sz="2000" dirty="0">
                <a:solidFill>
                  <a:schemeClr val="tx1"/>
                </a:solidFill>
                <a:latin typeface="Arial Rounded MT Bold" pitchFamily="34" charset="0"/>
              </a:rPr>
              <a:t>of catechesis (#13)</a:t>
            </a:r>
          </a:p>
          <a:p>
            <a:pPr lvl="1"/>
            <a:r>
              <a:rPr lang="en-US" altLang="en-US" sz="2000" dirty="0">
                <a:solidFill>
                  <a:schemeClr val="tx1"/>
                </a:solidFill>
                <a:latin typeface="Arial Rounded MT Bold" pitchFamily="34" charset="0"/>
              </a:rPr>
              <a:t>A </a:t>
            </a:r>
            <a:r>
              <a:rPr lang="en-US" altLang="en-US" sz="2000" b="1" u="sng" dirty="0">
                <a:solidFill>
                  <a:schemeClr val="tx1"/>
                </a:solidFill>
                <a:latin typeface="Arial Rounded MT Bold" pitchFamily="34" charset="0"/>
              </a:rPr>
              <a:t>priority</a:t>
            </a:r>
            <a:r>
              <a:rPr lang="en-US" altLang="en-US" sz="2000" dirty="0">
                <a:solidFill>
                  <a:schemeClr val="tx1"/>
                </a:solidFill>
                <a:latin typeface="Arial Rounded MT Bold" pitchFamily="34" charset="0"/>
              </a:rPr>
              <a:t> (#13</a:t>
            </a:r>
            <a:r>
              <a:rPr lang="en-US" altLang="en-US" sz="2000" dirty="0" smtClean="0">
                <a:solidFill>
                  <a:schemeClr val="tx1"/>
                </a:solidFill>
                <a:latin typeface="Arial Rounded MT Bold" pitchFamily="34" charset="0"/>
              </a:rPr>
              <a:t>)</a:t>
            </a:r>
          </a:p>
          <a:p>
            <a:pPr marL="457200" lvl="1" indent="0">
              <a:buNone/>
            </a:pPr>
            <a:endParaRPr lang="en-US" altLang="en-US" b="1" dirty="0">
              <a:solidFill>
                <a:schemeClr val="tx1"/>
              </a:solidFill>
              <a:latin typeface="Arial Rounded MT Bold" pitchFamily="34" charset="0"/>
            </a:endParaRPr>
          </a:p>
          <a:p>
            <a:pPr>
              <a:buNone/>
            </a:pPr>
            <a:r>
              <a:rPr lang="en-US" altLang="en-US" dirty="0" smtClean="0">
                <a:solidFill>
                  <a:schemeClr val="tx1"/>
                </a:solidFill>
                <a:latin typeface="Arial Rounded MT Bold" pitchFamily="34" charset="0"/>
              </a:rPr>
              <a:t>The Bishops had no intention of neglecting catechesis for children and youth, but they were serious </a:t>
            </a:r>
            <a:r>
              <a:rPr lang="en-US" altLang="en-US" b="1" dirty="0" smtClean="0">
                <a:solidFill>
                  <a:schemeClr val="tx1"/>
                </a:solidFill>
                <a:latin typeface="Arial Rounded MT Bold" pitchFamily="34" charset="0"/>
              </a:rPr>
              <a:t>about putting adult catechesis at the center of all catechesis </a:t>
            </a:r>
            <a:r>
              <a:rPr lang="en-US" altLang="en-US" dirty="0" smtClean="0">
                <a:solidFill>
                  <a:schemeClr val="tx1"/>
                </a:solidFill>
                <a:latin typeface="Arial Rounded MT Bold" pitchFamily="34" charset="0"/>
              </a:rPr>
              <a:t>– not as an after-thought -- and they have pledged their support for this.     </a:t>
            </a:r>
            <a:endParaRPr lang="en-US" dirty="0">
              <a:solidFill>
                <a:schemeClr val="tx1"/>
              </a:solidFill>
              <a:latin typeface="Arial Rounded MT Bold"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96200" y="685800"/>
            <a:ext cx="1295400" cy="1295400"/>
          </a:xfrm>
          <a:prstGeom prst="rect">
            <a:avLst/>
          </a:prstGeom>
        </p:spPr>
      </p:pic>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B0919A-52B4-41F3-97B6-217EE5B3AC2D}" type="slidenum">
              <a:rPr lang="en-US" smtClean="0"/>
              <a:pPr/>
              <a:t>5</a:t>
            </a:fld>
            <a:endParaRPr lang="en-US" dirty="0"/>
          </a:p>
        </p:txBody>
      </p:sp>
    </p:spTree>
    <p:extLst>
      <p:ext uri="{BB962C8B-B14F-4D97-AF65-F5344CB8AC3E}">
        <p14:creationId xmlns:p14="http://schemas.microsoft.com/office/powerpoint/2010/main" xmlns="" val="831014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What the Bishops say . . .</a:t>
            </a:r>
          </a:p>
        </p:txBody>
      </p:sp>
      <p:sp>
        <p:nvSpPr>
          <p:cNvPr id="3" name="Content Placeholder 2"/>
          <p:cNvSpPr>
            <a:spLocks noGrp="1"/>
          </p:cNvSpPr>
          <p:nvPr>
            <p:ph idx="1"/>
          </p:nvPr>
        </p:nvSpPr>
        <p:spPr>
          <a:xfrm>
            <a:off x="381000" y="1828800"/>
            <a:ext cx="8229600" cy="4525963"/>
          </a:xfrm>
        </p:spPr>
        <p:txBody>
          <a:bodyPr/>
          <a:lstStyle/>
          <a:p>
            <a:pPr>
              <a:buNone/>
            </a:pPr>
            <a:r>
              <a:rPr lang="en-US" altLang="en-US" dirty="0">
                <a:solidFill>
                  <a:schemeClr val="tx1"/>
                </a:solidFill>
                <a:latin typeface="Arial Rounded MT Bold" pitchFamily="34" charset="0"/>
              </a:rPr>
              <a:t>“…adults ‘have the greatest responsibilities and the capacity to live the Christian message in its fully developed form.’  </a:t>
            </a:r>
          </a:p>
          <a:p>
            <a:pPr>
              <a:buNone/>
            </a:pPr>
            <a:r>
              <a:rPr lang="en-US" altLang="en-US" sz="1800" dirty="0">
                <a:solidFill>
                  <a:schemeClr val="tx1"/>
                </a:solidFill>
                <a:latin typeface="Arial Rounded MT Bold" pitchFamily="34" charset="0"/>
              </a:rPr>
              <a:t>   </a:t>
            </a:r>
          </a:p>
          <a:p>
            <a:pPr>
              <a:buNone/>
            </a:pPr>
            <a:r>
              <a:rPr lang="en-US" altLang="en-US" dirty="0">
                <a:solidFill>
                  <a:schemeClr val="tx1"/>
                </a:solidFill>
                <a:latin typeface="Arial Rounded MT Bold" pitchFamily="34" charset="0"/>
              </a:rPr>
              <a:t> </a:t>
            </a:r>
            <a:r>
              <a:rPr lang="en-US" altLang="en-US" dirty="0" smtClean="0">
                <a:solidFill>
                  <a:schemeClr val="tx1"/>
                </a:solidFill>
                <a:latin typeface="Arial Rounded MT Bold" pitchFamily="34" charset="0"/>
              </a:rPr>
              <a:t>Their </a:t>
            </a:r>
            <a:r>
              <a:rPr lang="en-US" altLang="en-US" dirty="0">
                <a:solidFill>
                  <a:schemeClr val="tx1"/>
                </a:solidFill>
                <a:latin typeface="Arial Rounded MT Bold" pitchFamily="34" charset="0"/>
              </a:rPr>
              <a:t>formation in faith </a:t>
            </a:r>
            <a:r>
              <a:rPr lang="en-US" altLang="en-US" u="sng" dirty="0">
                <a:solidFill>
                  <a:schemeClr val="tx1"/>
                </a:solidFill>
                <a:latin typeface="Arial Rounded MT Bold" pitchFamily="34" charset="0"/>
              </a:rPr>
              <a:t>is essential</a:t>
            </a:r>
            <a:r>
              <a:rPr lang="en-US" altLang="en-US" dirty="0">
                <a:solidFill>
                  <a:schemeClr val="tx1"/>
                </a:solidFill>
                <a:latin typeface="Arial Rounded MT Bold" pitchFamily="34" charset="0"/>
              </a:rPr>
              <a:t> </a:t>
            </a:r>
          </a:p>
          <a:p>
            <a:pPr>
              <a:buNone/>
            </a:pPr>
            <a:r>
              <a:rPr lang="en-US" altLang="en-US" dirty="0">
                <a:solidFill>
                  <a:schemeClr val="tx1"/>
                </a:solidFill>
                <a:latin typeface="Arial Rounded MT Bold" pitchFamily="34" charset="0"/>
              </a:rPr>
              <a:t>   for the Church to carry out its mandate</a:t>
            </a:r>
          </a:p>
          <a:p>
            <a:pPr>
              <a:buNone/>
            </a:pPr>
            <a:r>
              <a:rPr lang="en-US" altLang="en-US" dirty="0">
                <a:solidFill>
                  <a:schemeClr val="tx1"/>
                </a:solidFill>
                <a:latin typeface="Arial Rounded MT Bold" pitchFamily="34" charset="0"/>
              </a:rPr>
              <a:t>   to proclaim the Good News</a:t>
            </a:r>
          </a:p>
          <a:p>
            <a:pPr>
              <a:buNone/>
            </a:pPr>
            <a:r>
              <a:rPr lang="en-US" altLang="en-US" dirty="0">
                <a:solidFill>
                  <a:schemeClr val="tx1"/>
                </a:solidFill>
                <a:latin typeface="Arial Rounded MT Bold" pitchFamily="34" charset="0"/>
              </a:rPr>
              <a:t>   of Jesus to the world.”</a:t>
            </a:r>
          </a:p>
          <a:p>
            <a:pPr>
              <a:buNone/>
            </a:pPr>
            <a:r>
              <a:rPr lang="en-US" altLang="en-US" dirty="0">
                <a:solidFill>
                  <a:schemeClr val="tx1"/>
                </a:solidFill>
                <a:latin typeface="Arial Rounded MT Bold" pitchFamily="34" charset="0"/>
              </a:rPr>
              <a:t>   </a:t>
            </a:r>
            <a:r>
              <a:rPr lang="en-US" altLang="en-US" sz="1600" i="1" dirty="0">
                <a:solidFill>
                  <a:schemeClr val="tx1"/>
                </a:solidFill>
                <a:latin typeface="Arial Rounded MT Bold" pitchFamily="34" charset="0"/>
              </a:rPr>
              <a:t>Our Hearts Were Burning Within Us, </a:t>
            </a:r>
            <a:r>
              <a:rPr lang="en-US" altLang="en-US" sz="1600" dirty="0">
                <a:solidFill>
                  <a:schemeClr val="tx1"/>
                </a:solidFill>
                <a:latin typeface="Arial Rounded MT Bold" pitchFamily="34" charset="0"/>
              </a:rPr>
              <a:t>#</a:t>
            </a:r>
            <a:r>
              <a:rPr lang="en-US" altLang="en-US" sz="1600" dirty="0" smtClean="0">
                <a:solidFill>
                  <a:schemeClr val="tx1"/>
                </a:solidFill>
                <a:latin typeface="Arial Rounded MT Bold" pitchFamily="34" charset="0"/>
              </a:rPr>
              <a:t>38       </a:t>
            </a:r>
            <a:endParaRPr lang="en-US" altLang="en-US" sz="1600" dirty="0">
              <a:solidFill>
                <a:schemeClr val="tx1"/>
              </a:solidFill>
              <a:latin typeface="Arial Rounded MT Bold" pitchFamily="34" charset="0"/>
            </a:endParaRPr>
          </a:p>
          <a:p>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62600" y="4267200"/>
            <a:ext cx="2452255" cy="2452255"/>
          </a:xfrm>
          <a:prstGeom prst="rect">
            <a:avLst/>
          </a:prstGeom>
        </p:spPr>
      </p:pic>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B0919A-52B4-41F3-97B6-217EE5B3AC2D}" type="slidenum">
              <a:rPr lang="en-US" smtClean="0"/>
              <a:pPr/>
              <a:t>6</a:t>
            </a:fld>
            <a:endParaRPr lang="en-US" dirty="0"/>
          </a:p>
        </p:txBody>
      </p:sp>
    </p:spTree>
    <p:extLst>
      <p:ext uri="{BB962C8B-B14F-4D97-AF65-F5344CB8AC3E}">
        <p14:creationId xmlns:p14="http://schemas.microsoft.com/office/powerpoint/2010/main" xmlns="" val="2744270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i="1" dirty="0"/>
              <a:t>Our Hearts Were Burning Within Us </a:t>
            </a:r>
            <a:r>
              <a:rPr lang="en-US" sz="4400" i="1" dirty="0" smtClean="0"/>
              <a:t/>
            </a:r>
            <a:br>
              <a:rPr lang="en-US" sz="4400" i="1" dirty="0" smtClean="0"/>
            </a:br>
            <a:r>
              <a:rPr lang="en-US" sz="3200" dirty="0" smtClean="0"/>
              <a:t>Goals </a:t>
            </a:r>
            <a:r>
              <a:rPr lang="en-US" sz="3200" dirty="0"/>
              <a:t>of Adult Faith Formation</a:t>
            </a:r>
          </a:p>
        </p:txBody>
      </p:sp>
      <p:sp>
        <p:nvSpPr>
          <p:cNvPr id="3" name="Content Placeholder 2"/>
          <p:cNvSpPr>
            <a:spLocks noGrp="1"/>
          </p:cNvSpPr>
          <p:nvPr>
            <p:ph idx="1"/>
          </p:nvPr>
        </p:nvSpPr>
        <p:spPr>
          <a:xfrm>
            <a:off x="457200" y="2209800"/>
            <a:ext cx="8229600" cy="4525963"/>
          </a:xfrm>
        </p:spPr>
        <p:txBody>
          <a:bodyPr/>
          <a:lstStyle/>
          <a:p>
            <a:pPr marL="228600" indent="-228600">
              <a:buAutoNum type="arabicPeriod"/>
            </a:pPr>
            <a:endParaRPr lang="en-US" dirty="0" smtClean="0">
              <a:solidFill>
                <a:schemeClr val="tx1"/>
              </a:solidFill>
              <a:latin typeface="Arial Rounded MT Bold" pitchFamily="34" charset="0"/>
            </a:endParaRPr>
          </a:p>
          <a:p>
            <a:pPr marL="228600" indent="-228600">
              <a:buAutoNum type="arabicPeriod"/>
            </a:pPr>
            <a:r>
              <a:rPr lang="en-US" dirty="0" smtClean="0">
                <a:solidFill>
                  <a:schemeClr val="tx1"/>
                </a:solidFill>
                <a:latin typeface="Arial Rounded MT Bold" pitchFamily="34" charset="0"/>
              </a:rPr>
              <a:t>Invite </a:t>
            </a:r>
            <a:r>
              <a:rPr lang="en-US" dirty="0">
                <a:solidFill>
                  <a:schemeClr val="tx1"/>
                </a:solidFill>
                <a:latin typeface="Arial Rounded MT Bold" pitchFamily="34" charset="0"/>
              </a:rPr>
              <a:t>and Enable Ongoing Conversion to Jesus in Holiness of </a:t>
            </a:r>
            <a:r>
              <a:rPr lang="en-US" dirty="0" smtClean="0">
                <a:solidFill>
                  <a:schemeClr val="tx1"/>
                </a:solidFill>
                <a:latin typeface="Arial Rounded MT Bold" pitchFamily="34" charset="0"/>
              </a:rPr>
              <a:t>Life.</a:t>
            </a:r>
          </a:p>
          <a:p>
            <a:pPr marL="228600" indent="-228600">
              <a:buAutoNum type="arabicPeriod"/>
            </a:pPr>
            <a:endParaRPr lang="en-US" dirty="0" smtClean="0">
              <a:solidFill>
                <a:schemeClr val="tx1"/>
              </a:solidFill>
              <a:latin typeface="Arial Rounded MT Bold" pitchFamily="34" charset="0"/>
            </a:endParaRPr>
          </a:p>
          <a:p>
            <a:pPr marL="228600" indent="-228600">
              <a:buAutoNum type="arabicPeriod"/>
            </a:pPr>
            <a:r>
              <a:rPr lang="en-US" dirty="0" smtClean="0">
                <a:solidFill>
                  <a:schemeClr val="tx1"/>
                </a:solidFill>
                <a:latin typeface="Arial Rounded MT Bold" pitchFamily="34" charset="0"/>
              </a:rPr>
              <a:t>Promote </a:t>
            </a:r>
            <a:r>
              <a:rPr lang="en-US" dirty="0">
                <a:solidFill>
                  <a:schemeClr val="tx1"/>
                </a:solidFill>
                <a:latin typeface="Arial Rounded MT Bold" pitchFamily="34" charset="0"/>
              </a:rPr>
              <a:t>and Support active Membership in the </a:t>
            </a:r>
            <a:r>
              <a:rPr lang="en-US" dirty="0" smtClean="0">
                <a:solidFill>
                  <a:schemeClr val="tx1"/>
                </a:solidFill>
                <a:latin typeface="Arial Rounded MT Bold" pitchFamily="34" charset="0"/>
              </a:rPr>
              <a:t>     Christian Community.</a:t>
            </a:r>
          </a:p>
          <a:p>
            <a:pPr marL="228600" indent="-228600">
              <a:buAutoNum type="arabicPeriod"/>
            </a:pPr>
            <a:endParaRPr lang="en-US" dirty="0" smtClean="0">
              <a:solidFill>
                <a:schemeClr val="tx1"/>
              </a:solidFill>
              <a:latin typeface="Arial Rounded MT Bold" pitchFamily="34" charset="0"/>
            </a:endParaRPr>
          </a:p>
          <a:p>
            <a:pPr marL="228600" indent="-228600">
              <a:buAutoNum type="arabicPeriod"/>
            </a:pPr>
            <a:r>
              <a:rPr lang="en-US" dirty="0" smtClean="0">
                <a:solidFill>
                  <a:schemeClr val="tx1"/>
                </a:solidFill>
                <a:latin typeface="Arial Rounded MT Bold" pitchFamily="34" charset="0"/>
              </a:rPr>
              <a:t>Call </a:t>
            </a:r>
            <a:r>
              <a:rPr lang="en-US" dirty="0">
                <a:solidFill>
                  <a:schemeClr val="tx1"/>
                </a:solidFill>
                <a:latin typeface="Arial Rounded MT Bold" pitchFamily="34" charset="0"/>
              </a:rPr>
              <a:t>and Prepare Adults to Act as Disciples in Mission in the World.</a:t>
            </a:r>
          </a:p>
          <a:p>
            <a:pPr marL="0" indent="0">
              <a:buNone/>
            </a:pP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B0919A-52B4-41F3-97B6-217EE5B3AC2D}" type="slidenum">
              <a:rPr lang="en-US" smtClean="0"/>
              <a:pPr/>
              <a:t>7</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96200" y="1219200"/>
            <a:ext cx="1295400" cy="1295400"/>
          </a:xfrm>
          <a:prstGeom prst="rect">
            <a:avLst/>
          </a:prstGeom>
        </p:spPr>
      </p:pic>
    </p:spTree>
    <p:extLst>
      <p:ext uri="{BB962C8B-B14F-4D97-AF65-F5344CB8AC3E}">
        <p14:creationId xmlns:p14="http://schemas.microsoft.com/office/powerpoint/2010/main" xmlns="" val="2659007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78948" cy="6324600"/>
          </a:xfrm>
          <a:prstGeom prst="rect">
            <a:avLst/>
          </a:prstGeom>
        </p:spPr>
      </p:pic>
      <p:sp>
        <p:nvSpPr>
          <p:cNvPr id="2" name="Title 1"/>
          <p:cNvSpPr>
            <a:spLocks noGrp="1"/>
          </p:cNvSpPr>
          <p:nvPr>
            <p:ph type="title"/>
          </p:nvPr>
        </p:nvSpPr>
        <p:spPr>
          <a:xfrm>
            <a:off x="457200" y="0"/>
            <a:ext cx="8229600" cy="1066800"/>
          </a:xfrm>
        </p:spPr>
        <p:txBody>
          <a:bodyPr/>
          <a:lstStyle/>
          <a:p>
            <a:r>
              <a:rPr lang="en-US" b="1" dirty="0" smtClean="0"/>
              <a:t>Why do formation?</a:t>
            </a:r>
            <a:endParaRPr lang="en-US" b="1" dirty="0"/>
          </a:p>
        </p:txBody>
      </p:sp>
      <p:sp>
        <p:nvSpPr>
          <p:cNvPr id="3" name="Content Placeholder 2"/>
          <p:cNvSpPr>
            <a:spLocks noGrp="1"/>
          </p:cNvSpPr>
          <p:nvPr>
            <p:ph idx="1"/>
          </p:nvPr>
        </p:nvSpPr>
        <p:spPr>
          <a:xfrm>
            <a:off x="0" y="1600200"/>
            <a:ext cx="9144000" cy="4800600"/>
          </a:xfrm>
        </p:spPr>
        <p:txBody>
          <a:bodyPr/>
          <a:lstStyle/>
          <a:p>
            <a:pPr>
              <a:buNone/>
            </a:pPr>
            <a:r>
              <a:rPr lang="en-US" sz="2800" b="1" dirty="0" smtClean="0">
                <a:solidFill>
                  <a:schemeClr val="tx1"/>
                </a:solidFill>
                <a:latin typeface="Arial Rounded MT Bold" pitchFamily="34" charset="0"/>
              </a:rPr>
              <a:t>	To </a:t>
            </a:r>
            <a:r>
              <a:rPr lang="en-US" sz="2800" b="1" dirty="0">
                <a:solidFill>
                  <a:schemeClr val="tx1"/>
                </a:solidFill>
                <a:latin typeface="Arial Rounded MT Bold" pitchFamily="34" charset="0"/>
              </a:rPr>
              <a:t>put people in relationship with God in </a:t>
            </a:r>
            <a:r>
              <a:rPr lang="en-US" sz="2800" b="1" dirty="0" smtClean="0">
                <a:solidFill>
                  <a:schemeClr val="tx1"/>
                </a:solidFill>
                <a:latin typeface="Arial Rounded MT Bold" pitchFamily="34" charset="0"/>
              </a:rPr>
              <a:t>Christ</a:t>
            </a:r>
          </a:p>
          <a:p>
            <a:pPr marL="0" indent="0">
              <a:buNone/>
            </a:pPr>
            <a:endParaRPr lang="en-US" sz="2800" b="1" dirty="0">
              <a:solidFill>
                <a:schemeClr val="tx1"/>
              </a:solidFill>
              <a:latin typeface="Arial Rounded MT Bold" pitchFamily="34" charset="0"/>
            </a:endParaRPr>
          </a:p>
          <a:p>
            <a:pPr>
              <a:buNone/>
            </a:pPr>
            <a:r>
              <a:rPr lang="en-US" sz="2800" b="1" dirty="0" smtClean="0">
                <a:solidFill>
                  <a:schemeClr val="tx1"/>
                </a:solidFill>
                <a:latin typeface="Arial Rounded MT Bold" pitchFamily="34" charset="0"/>
              </a:rPr>
              <a:t>	To </a:t>
            </a:r>
            <a:r>
              <a:rPr lang="en-US" sz="2800" b="1" dirty="0">
                <a:solidFill>
                  <a:schemeClr val="tx1"/>
                </a:solidFill>
                <a:latin typeface="Arial Rounded MT Bold" pitchFamily="34" charset="0"/>
              </a:rPr>
              <a:t>help people understand that </a:t>
            </a:r>
            <a:r>
              <a:rPr lang="en-US" sz="2800" b="1" dirty="0" smtClean="0">
                <a:solidFill>
                  <a:schemeClr val="tx1"/>
                </a:solidFill>
                <a:latin typeface="Arial Rounded MT Bold" pitchFamily="34" charset="0"/>
              </a:rPr>
              <a:t>relationship</a:t>
            </a:r>
          </a:p>
          <a:p>
            <a:pPr marL="0" indent="0">
              <a:buNone/>
            </a:pPr>
            <a:endParaRPr lang="en-US" sz="2800" b="1" dirty="0">
              <a:solidFill>
                <a:schemeClr val="tx1"/>
              </a:solidFill>
              <a:latin typeface="Arial Rounded MT Bold" pitchFamily="34" charset="0"/>
            </a:endParaRPr>
          </a:p>
          <a:p>
            <a:pPr>
              <a:buNone/>
            </a:pPr>
            <a:r>
              <a:rPr lang="en-US" sz="2800" b="1" dirty="0" smtClean="0">
                <a:solidFill>
                  <a:schemeClr val="tx1"/>
                </a:solidFill>
                <a:latin typeface="Arial Rounded MT Bold" pitchFamily="34" charset="0"/>
              </a:rPr>
              <a:t>	To </a:t>
            </a:r>
            <a:r>
              <a:rPr lang="en-US" sz="2800" b="1" dirty="0">
                <a:solidFill>
                  <a:schemeClr val="tx1"/>
                </a:solidFill>
                <a:latin typeface="Arial Rounded MT Bold" pitchFamily="34" charset="0"/>
              </a:rPr>
              <a:t>help people grow and deepen </a:t>
            </a:r>
            <a:r>
              <a:rPr lang="en-US" sz="2800" b="1" dirty="0" smtClean="0">
                <a:solidFill>
                  <a:schemeClr val="tx1"/>
                </a:solidFill>
                <a:latin typeface="Arial Rounded MT Bold" pitchFamily="34" charset="0"/>
              </a:rPr>
              <a:t>that relationship</a:t>
            </a:r>
          </a:p>
          <a:p>
            <a:pPr marL="0" indent="0">
              <a:buNone/>
            </a:pP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B0919A-52B4-41F3-97B6-217EE5B3AC2D}" type="slidenum">
              <a:rPr lang="en-US" smtClean="0"/>
              <a:pPr/>
              <a:t>8</a:t>
            </a:fld>
            <a:endParaRPr lang="en-US" dirty="0"/>
          </a:p>
        </p:txBody>
      </p:sp>
    </p:spTree>
    <p:extLst>
      <p:ext uri="{BB962C8B-B14F-4D97-AF65-F5344CB8AC3E}">
        <p14:creationId xmlns:p14="http://schemas.microsoft.com/office/powerpoint/2010/main" xmlns="" val="3947087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ope Francis encounter.jpg"/>
          <p:cNvPicPr>
            <a:picLocks noChangeAspect="1"/>
          </p:cNvPicPr>
          <p:nvPr/>
        </p:nvPicPr>
        <p:blipFill>
          <a:blip r:embed="rId3" cstate="print"/>
          <a:stretch>
            <a:fillRect/>
          </a:stretch>
        </p:blipFill>
        <p:spPr>
          <a:xfrm>
            <a:off x="304800" y="990599"/>
            <a:ext cx="8686800" cy="5413957"/>
          </a:xfrm>
          <a:prstGeom prst="rect">
            <a:avLst/>
          </a:prstGeom>
        </p:spPr>
      </p:pic>
      <p:sp>
        <p:nvSpPr>
          <p:cNvPr id="2" name="Title 1"/>
          <p:cNvSpPr>
            <a:spLocks noGrp="1"/>
          </p:cNvSpPr>
          <p:nvPr>
            <p:ph type="title"/>
          </p:nvPr>
        </p:nvSpPr>
        <p:spPr>
          <a:xfrm>
            <a:off x="457200" y="0"/>
            <a:ext cx="8229600" cy="990600"/>
          </a:xfrm>
        </p:spPr>
        <p:txBody>
          <a:bodyPr/>
          <a:lstStyle/>
          <a:p>
            <a:r>
              <a:rPr lang="en-US" b="1" dirty="0"/>
              <a:t>Encountering Christ</a:t>
            </a:r>
          </a:p>
        </p:txBody>
      </p:sp>
      <p:sp>
        <p:nvSpPr>
          <p:cNvPr id="3" name="Content Placeholder 2"/>
          <p:cNvSpPr>
            <a:spLocks noGrp="1"/>
          </p:cNvSpPr>
          <p:nvPr>
            <p:ph idx="1"/>
          </p:nvPr>
        </p:nvSpPr>
        <p:spPr>
          <a:xfrm>
            <a:off x="457200" y="1600200"/>
            <a:ext cx="8229600" cy="4800600"/>
          </a:xfrm>
        </p:spPr>
        <p:txBody>
          <a:bodyPr>
            <a:normAutofit/>
          </a:bodyPr>
          <a:lstStyle/>
          <a:p>
            <a:pPr marL="0" indent="0">
              <a:buNone/>
            </a:pPr>
            <a:endParaRPr lang="en-US" sz="2000" dirty="0">
              <a:solidFill>
                <a:schemeClr val="tx1"/>
              </a:solidFill>
              <a:latin typeface="Arial Rounded MT Bold" pitchFamily="34" charset="0"/>
            </a:endParaRPr>
          </a:p>
          <a:p>
            <a:pPr marL="0" indent="0">
              <a:buNone/>
            </a:pPr>
            <a:endParaRPr lang="en-US" sz="2000" dirty="0" smtClean="0">
              <a:solidFill>
                <a:schemeClr val="tx1"/>
              </a:solidFill>
              <a:latin typeface="Arial Rounded MT Bold" pitchFamily="34" charset="0"/>
            </a:endParaRPr>
          </a:p>
          <a:p>
            <a:pPr marL="0" indent="0">
              <a:buNone/>
            </a:pPr>
            <a:endParaRPr lang="en-US" sz="2000" dirty="0">
              <a:solidFill>
                <a:schemeClr val="tx1"/>
              </a:solidFill>
              <a:latin typeface="Arial Rounded MT Bold" pitchFamily="34" charset="0"/>
            </a:endParaRPr>
          </a:p>
          <a:p>
            <a:pPr marL="0" indent="0">
              <a:buNone/>
            </a:pPr>
            <a:endParaRPr lang="en-US" dirty="0" smtClean="0">
              <a:solidFill>
                <a:schemeClr val="tx1"/>
              </a:solidFill>
              <a:latin typeface="Arial Rounded MT Bold" pitchFamily="34" charset="0"/>
            </a:endParaRPr>
          </a:p>
          <a:p>
            <a:pPr marL="0" indent="0">
              <a:buNone/>
            </a:pPr>
            <a:endParaRPr lang="en-US" sz="2600" dirty="0" smtClean="0">
              <a:solidFill>
                <a:schemeClr val="tx1"/>
              </a:solidFill>
              <a:latin typeface="Arial Rounded MT Bold" pitchFamily="34" charset="0"/>
            </a:endParaRPr>
          </a:p>
          <a:p>
            <a:pPr marL="0" indent="0">
              <a:buNone/>
            </a:pPr>
            <a:endParaRPr lang="en-US" sz="2000" dirty="0"/>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B0919A-52B4-41F3-97B6-217EE5B3AC2D}" type="slidenum">
              <a:rPr lang="en-US" smtClean="0"/>
              <a:pPr/>
              <a:t>9</a:t>
            </a:fld>
            <a:endParaRPr lang="en-US" dirty="0"/>
          </a:p>
        </p:txBody>
      </p:sp>
    </p:spTree>
    <p:extLst>
      <p:ext uri="{BB962C8B-B14F-4D97-AF65-F5344CB8AC3E}">
        <p14:creationId xmlns:p14="http://schemas.microsoft.com/office/powerpoint/2010/main" xmlns="" val="101225546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5856</TotalTime>
  <Words>3857</Words>
  <Application>Microsoft Office PowerPoint</Application>
  <PresentationFormat>On-screen Show (4:3)</PresentationFormat>
  <Paragraphs>580</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Executive</vt:lpstr>
      <vt:lpstr>Adults  at the  Center</vt:lpstr>
      <vt:lpstr>Slide 2</vt:lpstr>
      <vt:lpstr>What parishes in the  Diocese of San Jose  are already doing:</vt:lpstr>
      <vt:lpstr> Overview of our conversation </vt:lpstr>
      <vt:lpstr> Our Hearts Were Burning Within Us USCCB, 1999</vt:lpstr>
      <vt:lpstr>What the Bishops say . . .</vt:lpstr>
      <vt:lpstr>Our Hearts Were Burning Within Us  Goals of Adult Faith Formation</vt:lpstr>
      <vt:lpstr>Why do formation?</vt:lpstr>
      <vt:lpstr>Encountering Christ</vt:lpstr>
      <vt:lpstr> Encounter first The first task of adult faith is conversion to Jesus Christ</vt:lpstr>
      <vt:lpstr>Joy of the Gospel </vt:lpstr>
      <vt:lpstr>The Good News!</vt:lpstr>
      <vt:lpstr>Some Signs of Conversion</vt:lpstr>
      <vt:lpstr>Accompaniment</vt:lpstr>
      <vt:lpstr>Adult Formation </vt:lpstr>
      <vt:lpstr>Effective  Adult Formation</vt:lpstr>
      <vt:lpstr>  Culture can be more impactful than programs The parish is an adult faith formation program </vt:lpstr>
      <vt:lpstr>Adult Faith Formation</vt:lpstr>
      <vt:lpstr>What about the youth’s and children’s faith?</vt:lpstr>
      <vt:lpstr>Family Experience</vt:lpstr>
      <vt:lpstr>Families and Parents</vt:lpstr>
      <vt:lpstr>How do we move adult formation to the center?</vt:lpstr>
      <vt:lpstr>Slide 23</vt:lpstr>
      <vt:lpstr>Are you ready to walk the path together?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Adults  at the Center</dc:title>
  <dc:creator>Scherbart, Wendelyn</dc:creator>
  <cp:lastModifiedBy>gurbiel</cp:lastModifiedBy>
  <cp:revision>218</cp:revision>
  <cp:lastPrinted>2016-05-13T16:04:34Z</cp:lastPrinted>
  <dcterms:created xsi:type="dcterms:W3CDTF">2016-03-29T22:53:35Z</dcterms:created>
  <dcterms:modified xsi:type="dcterms:W3CDTF">2016-05-23T18:44:37Z</dcterms:modified>
</cp:coreProperties>
</file>